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3"/>
  </p:notesMasterIdLst>
  <p:sldIdLst>
    <p:sldId id="323" r:id="rId2"/>
    <p:sldId id="335" r:id="rId3"/>
    <p:sldId id="334" r:id="rId4"/>
    <p:sldId id="349" r:id="rId5"/>
    <p:sldId id="350" r:id="rId6"/>
    <p:sldId id="348" r:id="rId7"/>
    <p:sldId id="338" r:id="rId8"/>
    <p:sldId id="345" r:id="rId9"/>
    <p:sldId id="340" r:id="rId10"/>
    <p:sldId id="341" r:id="rId11"/>
    <p:sldId id="339" r:id="rId12"/>
    <p:sldId id="342" r:id="rId13"/>
    <p:sldId id="344" r:id="rId14"/>
    <p:sldId id="343" r:id="rId15"/>
    <p:sldId id="346" r:id="rId16"/>
    <p:sldId id="336" r:id="rId17"/>
    <p:sldId id="337" r:id="rId18"/>
    <p:sldId id="347" r:id="rId19"/>
    <p:sldId id="325" r:id="rId20"/>
    <p:sldId id="326" r:id="rId21"/>
    <p:sldId id="327" r:id="rId22"/>
    <p:sldId id="328" r:id="rId23"/>
    <p:sldId id="260" r:id="rId24"/>
    <p:sldId id="320" r:id="rId25"/>
    <p:sldId id="263" r:id="rId26"/>
    <p:sldId id="301" r:id="rId27"/>
    <p:sldId id="266" r:id="rId28"/>
    <p:sldId id="267" r:id="rId29"/>
    <p:sldId id="268" r:id="rId30"/>
    <p:sldId id="304" r:id="rId31"/>
    <p:sldId id="271" r:id="rId32"/>
    <p:sldId id="272" r:id="rId33"/>
    <p:sldId id="307" r:id="rId34"/>
    <p:sldId id="308" r:id="rId35"/>
    <p:sldId id="318" r:id="rId36"/>
    <p:sldId id="310" r:id="rId37"/>
    <p:sldId id="330" r:id="rId38"/>
    <p:sldId id="331" r:id="rId39"/>
    <p:sldId id="332" r:id="rId40"/>
    <p:sldId id="333" r:id="rId41"/>
    <p:sldId id="351" r:id="rId4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DF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139" autoAdjust="0"/>
  </p:normalViewPr>
  <p:slideViewPr>
    <p:cSldViewPr>
      <p:cViewPr varScale="1">
        <p:scale>
          <a:sx n="179" d="100"/>
          <a:sy n="179" d="100"/>
        </p:scale>
        <p:origin x="-18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56FD73-951F-4ABD-AC78-18BAE01046BB}" type="datetimeFigureOut">
              <a:rPr lang="pt-BR"/>
              <a:pPr>
                <a:defRPr/>
              </a:pPr>
              <a:t>12/07/16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916AF9-D818-4BC7-99CC-C7183C8EBBD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846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DD9054-5C80-4524-934D-6F2DC79564D4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8E376F-B61F-4FDD-90F3-A1B3B80B4C7B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614564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DD9054-5C80-4524-934D-6F2DC79564D4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8E376F-B61F-4FDD-90F3-A1B3B80B4C7B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559002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base_slide_PNAP_bach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DD9054-5C80-4524-934D-6F2DC79564D4}" type="datetime1">
              <a:rPr lang="pt-BR" smtClean="0"/>
              <a:pPr>
                <a:defRPr/>
              </a:pPr>
              <a:t>12/07/16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38E376F-B61F-4FDD-90F3-A1B3B80B4C7B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99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7" r:id="rId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Imagem 3" descr="mão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8443" y="4725144"/>
            <a:ext cx="223058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ítulo 5"/>
          <p:cNvSpPr>
            <a:spLocks noGrp="1"/>
          </p:cNvSpPr>
          <p:nvPr>
            <p:ph type="ctrTitle"/>
          </p:nvPr>
        </p:nvSpPr>
        <p:spPr>
          <a:xfrm>
            <a:off x="539552" y="2132856"/>
            <a:ext cx="7791450" cy="3113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Universidade Federal de Santa Catarina - UFSC</a:t>
            </a:r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b="1" dirty="0" smtClean="0"/>
              <a:t>Programa </a:t>
            </a:r>
            <a:r>
              <a:rPr lang="pt-BR" sz="2800" b="1" dirty="0"/>
              <a:t>Nacional de Formação em Administração – </a:t>
            </a:r>
            <a:r>
              <a:rPr lang="pt-BR" sz="2800" b="1" dirty="0" smtClean="0"/>
              <a:t>PNAP3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 smtClean="0"/>
              <a:t>Curso de Administração Pública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/>
              <a:t>Disciplina: </a:t>
            </a:r>
            <a:r>
              <a:rPr lang="pt-BR" sz="2800" b="1" dirty="0" smtClean="0"/>
              <a:t>Negociação e Arbitragem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dirty="0" smtClean="0"/>
              <a:t>Professor Dr. Everton </a:t>
            </a:r>
            <a:r>
              <a:rPr lang="pt-BR" sz="2800" dirty="0"/>
              <a:t>das Neves Gonçalves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67544" y="6165304"/>
            <a:ext cx="2133600" cy="365125"/>
          </a:xfrm>
        </p:spPr>
        <p:txBody>
          <a:bodyPr/>
          <a:lstStyle/>
          <a:p>
            <a:pPr>
              <a:defRPr/>
            </a:pPr>
            <a:fld id="{8D52BE49-0692-4E7B-8880-FC7B2839A8A0}" type="datetime1">
              <a:rPr lang="pt-BR" smtClean="0"/>
              <a:t>12/07/16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31840" y="6165304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691680" y="1529497"/>
            <a:ext cx="5760640" cy="132343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000000"/>
                </a:solidFill>
              </a:rPr>
              <a:t>Z</a:t>
            </a:r>
            <a:r>
              <a:rPr lang="pt-BR" sz="3200" dirty="0" smtClean="0">
                <a:solidFill>
                  <a:srgbClr val="000000"/>
                </a:solidFill>
              </a:rPr>
              <a:t>one </a:t>
            </a:r>
            <a:r>
              <a:rPr lang="pt-BR" sz="3600" b="1" dirty="0" err="1" smtClean="0">
                <a:solidFill>
                  <a:srgbClr val="000000"/>
                </a:solidFill>
              </a:rPr>
              <a:t>O</a:t>
            </a:r>
            <a:r>
              <a:rPr lang="pt-BR" sz="3200" dirty="0" err="1" smtClean="0">
                <a:solidFill>
                  <a:srgbClr val="000000"/>
                </a:solidFill>
              </a:rPr>
              <a:t>f</a:t>
            </a:r>
            <a:r>
              <a:rPr lang="pt-BR" sz="3200" dirty="0" smtClean="0">
                <a:solidFill>
                  <a:srgbClr val="000000"/>
                </a:solidFill>
              </a:rPr>
              <a:t> </a:t>
            </a:r>
            <a:r>
              <a:rPr lang="pt-BR" sz="3600" b="1" dirty="0" err="1" smtClean="0">
                <a:solidFill>
                  <a:srgbClr val="000000"/>
                </a:solidFill>
              </a:rPr>
              <a:t>P</a:t>
            </a:r>
            <a:r>
              <a:rPr lang="pt-BR" sz="3200" dirty="0" err="1" smtClean="0">
                <a:solidFill>
                  <a:srgbClr val="000000"/>
                </a:solidFill>
              </a:rPr>
              <a:t>ossible</a:t>
            </a:r>
            <a:r>
              <a:rPr lang="pt-BR" sz="3200" dirty="0" smtClean="0">
                <a:solidFill>
                  <a:srgbClr val="000000"/>
                </a:solidFill>
              </a:rPr>
              <a:t> </a:t>
            </a:r>
            <a:r>
              <a:rPr lang="pt-BR" sz="3600" b="1" dirty="0" err="1" smtClean="0">
                <a:solidFill>
                  <a:srgbClr val="000000"/>
                </a:solidFill>
              </a:rPr>
              <a:t>A</a:t>
            </a:r>
            <a:r>
              <a:rPr lang="pt-BR" sz="3200" dirty="0" err="1" smtClean="0">
                <a:solidFill>
                  <a:srgbClr val="000000"/>
                </a:solidFill>
              </a:rPr>
              <a:t>greement</a:t>
            </a:r>
            <a:endParaRPr lang="pt-BR" sz="3200" dirty="0" smtClean="0">
              <a:solidFill>
                <a:srgbClr val="000000"/>
              </a:solidFill>
            </a:endParaRPr>
          </a:p>
          <a:p>
            <a:pPr algn="ctr"/>
            <a:r>
              <a:rPr lang="pt-BR" sz="4400" dirty="0" smtClean="0">
                <a:solidFill>
                  <a:srgbClr val="000000"/>
                </a:solidFill>
              </a:rPr>
              <a:t>ZOPA</a:t>
            </a:r>
            <a:endParaRPr lang="pt-BR" sz="4400" dirty="0">
              <a:solidFill>
                <a:srgbClr val="00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971600" y="3068960"/>
            <a:ext cx="7488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	Nossa estratégia </a:t>
            </a:r>
            <a:r>
              <a:rPr lang="pt-BR" sz="2000" b="1" u="sng" dirty="0" smtClean="0"/>
              <a:t>será sempre</a:t>
            </a:r>
            <a:r>
              <a:rPr lang="pt-BR" sz="2000" b="1" dirty="0" smtClean="0"/>
              <a:t> rumo ao denominado processo de ‘ganha-ganha’.</a:t>
            </a:r>
          </a:p>
          <a:p>
            <a:pPr algn="just"/>
            <a:r>
              <a:rPr lang="pt-BR" sz="2000" b="1" dirty="0" smtClean="0"/>
              <a:t>	A própria expressão ‘vencer uma negociação’ dá uma falsa concepção de que houve um perdedor. Não é isso que queremos.</a:t>
            </a:r>
          </a:p>
          <a:p>
            <a:pPr algn="just"/>
            <a:r>
              <a:rPr lang="pt-BR" sz="2000" b="1" dirty="0" smtClean="0"/>
              <a:t>	O que queremos               </a:t>
            </a:r>
            <a:r>
              <a:rPr lang="pt-BR" sz="2000" dirty="0" smtClean="0"/>
              <a:t>que as duas (ou mais) partes possam ganhar, isso especialmente se aplica à Administração Pública, pois teremos sempre o cidadão que precisa se beneficiar (beneficiário final).</a:t>
            </a:r>
            <a:endParaRPr lang="pt-BR" sz="2000" dirty="0"/>
          </a:p>
        </p:txBody>
      </p:sp>
      <p:sp>
        <p:nvSpPr>
          <p:cNvPr id="10" name="Seta para a direita 9"/>
          <p:cNvSpPr/>
          <p:nvPr/>
        </p:nvSpPr>
        <p:spPr>
          <a:xfrm>
            <a:off x="4067944" y="4653136"/>
            <a:ext cx="936104" cy="36004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40C7B-F722-42AE-83C3-AFCE0BC4F220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644476"/>
            <a:ext cx="8424936" cy="2000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800" dirty="0" smtClean="0"/>
              <a:t>Segundo o autor, de forma alguma pode ocorrer o “aniquilamento do ‘outro lado’, pois a sua existência é essencial à sobrevivência de todo o sistema”. Nesse sentido, foram lembrados ...</a:t>
            </a:r>
            <a:r>
              <a:rPr lang="pt-BR" sz="3600" dirty="0" smtClean="0"/>
              <a:t> </a:t>
            </a:r>
            <a:endParaRPr lang="pt-BR" sz="1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15816" y="4462080"/>
            <a:ext cx="5760640" cy="1631216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000" i="1" dirty="0" smtClean="0">
                <a:solidFill>
                  <a:srgbClr val="000000"/>
                </a:solidFill>
              </a:rPr>
              <a:t>... os termos da rendição alemã ao término da I Guerra Mundial que, de tão draconianos, teriam dado início, desde então, a emergência de eventos que viriam a culminar na II Guerra Mundial. </a:t>
            </a:r>
            <a:endParaRPr lang="pt-BR" sz="2000" dirty="0">
              <a:solidFill>
                <a:srgbClr val="000000"/>
              </a:solidFill>
            </a:endParaRPr>
          </a:p>
        </p:txBody>
      </p:sp>
      <p:pic>
        <p:nvPicPr>
          <p:cNvPr id="5" name="Picture 2" descr="D:\Arquivos de programas\Microsoft Office\MEDIA\CAGCAT10\j014948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17032"/>
            <a:ext cx="2144712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9A5954-B694-407D-8482-AFEA13D03210}" type="datetime1">
              <a:rPr lang="pt-BR" smtClean="0"/>
              <a:t>12/07/16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412776"/>
            <a:ext cx="8424936" cy="4739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</a:p>
          <a:p>
            <a:pPr>
              <a:defRPr/>
            </a:pPr>
            <a:endParaRPr lang="pt-BR" sz="24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pt-BR" sz="3200" b="1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2 Organização</a:t>
            </a:r>
            <a:r>
              <a:rPr lang="pt-BR" sz="3200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– refere-se ao ato de dispor recursos de material, pessoas, recursos financeiros etc.</a:t>
            </a: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(principal recurso: responsável pela negociação – perfil, disponibilidade de tempo,  temperamento, conhecimento em negociação entre outros.)</a:t>
            </a:r>
          </a:p>
          <a:p>
            <a:pPr algn="just"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Esse ‘recurso humano’ – a pessoa que vai negociar – portanto, precisa ser adequada àquela situação, verificando esses itens acima. Cada negociação </a:t>
            </a:r>
            <a:r>
              <a:rPr lang="pt-BR" sz="2800" b="1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pode</a:t>
            </a: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exigir uma pessoa diferente. Assim, no caso de greves, nem sempre é o chefe a pessoa adequada.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45BBC-6234-432F-923F-7449B682C07A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11560" y="1587564"/>
            <a:ext cx="8136904" cy="3785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Vale lembrar ainda, que:</a:t>
            </a:r>
          </a:p>
          <a:p>
            <a:pPr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- Quem vai negociar precisa ter respaldo da chefia superior</a:t>
            </a:r>
          </a:p>
          <a:p>
            <a:pPr>
              <a:buFontTx/>
              <a:buChar char="-"/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É ideal que as partes que vão negociar sejam do mesmo nível hierárquico</a:t>
            </a:r>
          </a:p>
          <a:p>
            <a:pPr>
              <a:buFontTx/>
              <a:buChar char="-"/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Que os termos da negociação sejam cumpridos (regra elementar!)</a:t>
            </a:r>
          </a:p>
          <a:p>
            <a:pPr>
              <a:buFontTx/>
              <a:buChar char="-"/>
              <a:defRPr/>
            </a:pPr>
            <a:r>
              <a:rPr lang="pt-BR" sz="24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é preciso que a equipe da negociação esteja preparada para negociações longas ( criação da OMC no período de 1986 a 1994 , foram 8 anos de negociação no âmbito internacional público)</a:t>
            </a:r>
          </a:p>
        </p:txBody>
      </p:sp>
      <p:pic>
        <p:nvPicPr>
          <p:cNvPr id="4" name="Picture 3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869160"/>
            <a:ext cx="1201766" cy="12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A3CD43-F81C-490C-A564-36E1DC531BF9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67544" y="1412776"/>
            <a:ext cx="8280920" cy="50167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</a:t>
            </a:r>
            <a:r>
              <a:rPr lang="pt-B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 gerenciamento</a:t>
            </a:r>
            <a:r>
              <a:rPr lang="pt-B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..</a:t>
            </a:r>
            <a:r>
              <a:rPr lang="pt-B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>
              <a:defRPr/>
            </a:pPr>
            <a:endParaRPr lang="pt-BR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200" b="1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3 Direção</a:t>
            </a:r>
          </a:p>
          <a:p>
            <a:pPr algn="just"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“é a orientação cognitiva fundamental de um indivíduo ou de toda uma sociedade. Essa orientação abrange tanto sua filosofia natural quanto os seus valores fundamentais, existenciais e normativos, também seus postulados ou temas, emoções, e sua ética” (Palmer). Assim, a </a:t>
            </a:r>
            <a:r>
              <a:rPr lang="pt-BR" sz="2800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coordenação</a:t>
            </a: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(expressão utilizada pelo autor) determina o encaminhamento (pegar um caminho de vários) da negociação.</a:t>
            </a:r>
          </a:p>
          <a:p>
            <a:pPr>
              <a:defRPr/>
            </a:pPr>
            <a:endParaRPr lang="pt-BR" sz="16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B02F51-D7DD-4398-8771-B7BE9F3A86B6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1213589"/>
            <a:ext cx="8424936" cy="243143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</a:t>
            </a:r>
            <a:r>
              <a:rPr lang="pt-B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>
              <a:defRPr/>
            </a:pPr>
            <a:endParaRPr lang="pt-BR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200" b="1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4 Controle </a:t>
            </a:r>
            <a:r>
              <a:rPr lang="pt-BR" sz="3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pt-BR" sz="24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captação, decodificação, reação, reinício do processo. O autor adverte que a cada momento surgem novos fatos: novas informações são trazidas à mesa, manifestações são expressas, concordâncias ou discordâncias afirmadas, etc.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652120" y="4000996"/>
            <a:ext cx="3312368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</a:rPr>
              <a:t>Contudo, um indicador de controle só vai existir se ocorreu um Planejamento prévio, pois fica difícil – na hora da negociação – saber se um determinado item passou ou não de um item de controle.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23528" y="3789040"/>
            <a:ext cx="51845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000000"/>
                </a:solidFill>
              </a:rPr>
              <a:t>Cada um desses momentos pode corresponder a um </a:t>
            </a:r>
            <a:r>
              <a:rPr lang="pt-BR" sz="2800" b="1" u="sng" dirty="0" smtClean="0">
                <a:solidFill>
                  <a:srgbClr val="000000"/>
                </a:solidFill>
              </a:rPr>
              <a:t>indicador de controle </a:t>
            </a:r>
            <a:r>
              <a:rPr lang="pt-BR" sz="2400" dirty="0" smtClean="0">
                <a:solidFill>
                  <a:srgbClr val="000000"/>
                </a:solidFill>
              </a:rPr>
              <a:t>para avaliar o sentido que a negociação está seguindo e, conforme o rumo demandar, que sejam colocados em pauta, ou não, novos argumentos.</a:t>
            </a:r>
          </a:p>
        </p:txBody>
      </p:sp>
      <p:sp>
        <p:nvSpPr>
          <p:cNvPr id="10" name="Seta em curva para baixo 9"/>
          <p:cNvSpPr/>
          <p:nvPr/>
        </p:nvSpPr>
        <p:spPr>
          <a:xfrm rot="20088979">
            <a:off x="5134480" y="3760768"/>
            <a:ext cx="1349580" cy="576064"/>
          </a:xfrm>
          <a:prstGeom prst="curved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A49AB-DCFF-43D9-B9AD-F2B1E38A9339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1508591"/>
            <a:ext cx="82809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6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 Negociação em Processo(1): estratégias,</a:t>
            </a:r>
          </a:p>
          <a:p>
            <a:pPr algn="just">
              <a:defRPr/>
            </a:pPr>
            <a:r>
              <a:rPr lang="pt-BR" sz="36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estilos, táticas e técnicas(2)</a:t>
            </a:r>
            <a:endParaRPr lang="pt-BR" b="1" dirty="0">
              <a:solidFill>
                <a:srgbClr val="0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5" y="2954555"/>
            <a:ext cx="8280919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rabicParenBoth"/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há uma grande variedade</a:t>
            </a:r>
          </a:p>
          <a:p>
            <a:pPr marL="742950" indent="-742950">
              <a:buAutoNum type="arabicParenBoth"/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os autores usam de forma indistinta</a:t>
            </a:r>
          </a:p>
          <a:p>
            <a:pPr marL="742950" indent="-742950">
              <a:defRPr/>
            </a:pPr>
            <a:endParaRPr lang="pt-BR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742950" indent="-742950"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Sem entrar em detalhes, o autor trouxe alguns exemplos de negociação:</a:t>
            </a:r>
          </a:p>
          <a:p>
            <a:pPr marL="742950" indent="-742950">
              <a:defRPr/>
            </a:pP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a) Com base no </a:t>
            </a:r>
            <a:r>
              <a:rPr lang="pt-BR" sz="2800" i="1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grid</a:t>
            </a:r>
            <a:r>
              <a:rPr lang="pt-BR" sz="2800" i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gerencial de Blake e </a:t>
            </a:r>
            <a:r>
              <a:rPr lang="pt-BR" sz="2800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Mouton</a:t>
            </a:r>
            <a:r>
              <a:rPr lang="pt-BR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, surgiu a seguinte proposta	</a:t>
            </a:r>
            <a:endParaRPr lang="pt-BR" sz="28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14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72A00-9690-43CF-8BD0-C5838B199773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484784"/>
            <a:ext cx="4741323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79512" y="1364570"/>
            <a:ext cx="3024336" cy="501675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000" b="1" u="sng" dirty="0" smtClean="0">
                <a:solidFill>
                  <a:srgbClr val="000000"/>
                </a:solidFill>
              </a:rPr>
              <a:t>Assertividade</a:t>
            </a:r>
            <a:r>
              <a:rPr lang="pt-BR" sz="2000" dirty="0" smtClean="0">
                <a:solidFill>
                  <a:srgbClr val="000000"/>
                </a:solidFill>
              </a:rPr>
              <a:t> é característica da pessoa que se expressa de maneira direta, clara, honesta e apropriada ao contexto, expondo suas necessidades ou preferências, emoções e opiniões. Com isso, a pessoa não sente ansiedade indevida ou excessiva, e  também não é hostil com o interlocutor.</a:t>
            </a:r>
          </a:p>
          <a:p>
            <a:r>
              <a:rPr lang="pt-BR" sz="2000" dirty="0" smtClean="0">
                <a:solidFill>
                  <a:srgbClr val="000000"/>
                </a:solidFill>
              </a:rPr>
              <a:t> Ser assertivo é dizer “sim” e “não”, de acordo com a situação.</a:t>
            </a:r>
            <a:endParaRPr lang="pt-BR" sz="2000" dirty="0">
              <a:solidFill>
                <a:srgbClr val="0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347864" y="5301208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</a:rPr>
              <a:t>O negociador </a:t>
            </a:r>
            <a:r>
              <a:rPr lang="pt-BR" b="1" u="sng" dirty="0" smtClean="0">
                <a:solidFill>
                  <a:srgbClr val="000000"/>
                </a:solidFill>
              </a:rPr>
              <a:t>cooperativo</a:t>
            </a:r>
            <a:r>
              <a:rPr lang="pt-BR" dirty="0" smtClean="0">
                <a:solidFill>
                  <a:srgbClr val="000000"/>
                </a:solidFill>
              </a:rPr>
              <a:t> corresponde ao negociador que visa aos ganhos mútuos. À pessoa cooperativa não interessa ganhar sozinha</a:t>
            </a:r>
            <a:endParaRPr lang="pt-BR" sz="14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14566-7F6C-4425-899E-1B198A229028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4" y="1484784"/>
            <a:ext cx="8028384" cy="4708981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Com isso, das páginas 42 a 49 o autor traz uma série de estratégicas que poderiam ser usadas na negociação e que servem para ilustrar a expressiva quantidade de modelos disponíveis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algn="just">
              <a:defRPr/>
            </a:pPr>
            <a:endParaRPr lang="pt-BR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Dentre os quais, são citados</a:t>
            </a:r>
            <a:r>
              <a:rPr lang="pt-BR" sz="20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>
              <a:defRPr/>
            </a:pPr>
            <a:endParaRPr lang="pt-BR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Matriz de Resolução de Conflitos (Blake e </a:t>
            </a:r>
            <a:r>
              <a:rPr lang="pt-BR" sz="2000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Mouton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Estilos de negociador (Martinelli  e </a:t>
            </a:r>
            <a:r>
              <a:rPr lang="pt-BR" sz="2000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Guisi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Quatro estilos-tipo(1) (Bergamini)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Quatro estilos-tipo(2) (</a:t>
            </a:r>
            <a:r>
              <a:rPr lang="pt-BR" sz="2000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Gottschalk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Estilos através das ações (Marcondes)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Oito competências vencedoras (Hirata)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Cinco passos da negociação (</a:t>
            </a:r>
            <a:r>
              <a:rPr lang="pt-BR" sz="2000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Burbridge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2000" i="1" dirty="0" err="1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et</a:t>
            </a:r>
            <a:r>
              <a:rPr lang="pt-BR" sz="2000" i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al.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Veremos</a:t>
            </a: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, ainda, um outro tipo:</a:t>
            </a:r>
          </a:p>
          <a:p>
            <a:pPr>
              <a:defRPr/>
            </a:pPr>
            <a:endParaRPr lang="pt-BR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5609DF-125C-44AB-92FB-0B85F7BC99AC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2708920"/>
            <a:ext cx="5728692" cy="2952328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sz="2400" b="1" dirty="0" smtClean="0"/>
              <a:t>Critérios para que um modelo de negociação possa ser julgado imparcialmente: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- deve produzir um acordo sensato</a:t>
            </a:r>
            <a:br>
              <a:rPr lang="pt-BR" sz="2400" dirty="0" smtClean="0"/>
            </a:br>
            <a:r>
              <a:rPr lang="pt-BR" sz="2400" dirty="0" smtClean="0"/>
              <a:t>- deve ser eficaz e eficiente</a:t>
            </a:r>
            <a:br>
              <a:rPr lang="pt-BR" sz="2400" dirty="0" smtClean="0"/>
            </a:br>
            <a:r>
              <a:rPr lang="pt-BR" sz="2400" dirty="0" smtClean="0"/>
              <a:t>- deve aprimorar o relacionamento das partes (ou, no mínimo, não deve prejudicar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26F567-9839-40E5-BABE-7DF40779D59B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  <p:pic>
        <p:nvPicPr>
          <p:cNvPr id="27650" name="Picture 2" descr="http://www.valoresreais.com/wp-content/uploads/2011/09/Como-chegar-ao-si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7997" y="3140968"/>
            <a:ext cx="2066411" cy="3128055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251520" y="1844824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0000"/>
                </a:solidFill>
              </a:rPr>
              <a:t>Modelo de Negociação da </a:t>
            </a:r>
            <a:br>
              <a:rPr lang="pt-BR" sz="2800" b="1" dirty="0" smtClean="0">
                <a:solidFill>
                  <a:srgbClr val="000000"/>
                </a:solidFill>
              </a:rPr>
            </a:br>
            <a:r>
              <a:rPr lang="pt-BR" sz="2800" b="1" dirty="0" smtClean="0">
                <a:solidFill>
                  <a:srgbClr val="000000"/>
                </a:solidFill>
              </a:rPr>
              <a:t>Harvard Law </a:t>
            </a:r>
            <a:r>
              <a:rPr lang="pt-BR" sz="2800" b="1" dirty="0" err="1" smtClean="0">
                <a:solidFill>
                  <a:srgbClr val="000000"/>
                </a:solidFill>
              </a:rPr>
              <a:t>School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084168" y="1427292"/>
            <a:ext cx="2808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rgbClr val="000000"/>
                </a:solidFill>
              </a:rPr>
              <a:t>Como chegar ao SIM </a:t>
            </a:r>
            <a:r>
              <a:rPr lang="pt-BR" sz="1600" dirty="0" smtClean="0">
                <a:solidFill>
                  <a:srgbClr val="000000"/>
                </a:solidFill>
              </a:rPr>
              <a:t>- a negociação de acordos sem concessões</a:t>
            </a:r>
          </a:p>
          <a:p>
            <a:r>
              <a:rPr lang="pt-BR" sz="1600" dirty="0" smtClean="0">
                <a:solidFill>
                  <a:srgbClr val="000000"/>
                </a:solidFill>
              </a:rPr>
              <a:t>Roger </a:t>
            </a:r>
            <a:r>
              <a:rPr lang="pt-BR" sz="1600" dirty="0" err="1" smtClean="0">
                <a:solidFill>
                  <a:srgbClr val="000000"/>
                </a:solidFill>
              </a:rPr>
              <a:t>Ficher</a:t>
            </a:r>
            <a:r>
              <a:rPr lang="pt-BR" sz="1600" dirty="0" smtClean="0">
                <a:solidFill>
                  <a:srgbClr val="000000"/>
                </a:solidFill>
              </a:rPr>
              <a:t>, Willian </a:t>
            </a:r>
            <a:r>
              <a:rPr lang="pt-BR" sz="1600" dirty="0" err="1" smtClean="0">
                <a:solidFill>
                  <a:srgbClr val="000000"/>
                </a:solidFill>
              </a:rPr>
              <a:t>Ury</a:t>
            </a:r>
            <a:r>
              <a:rPr lang="pt-BR" sz="1600" dirty="0" smtClean="0">
                <a:solidFill>
                  <a:srgbClr val="000000"/>
                </a:solidFill>
              </a:rPr>
              <a:t> e Bruce </a:t>
            </a:r>
            <a:r>
              <a:rPr lang="pt-BR" sz="1600" dirty="0" err="1" smtClean="0">
                <a:solidFill>
                  <a:srgbClr val="000000"/>
                </a:solidFill>
              </a:rPr>
              <a:t>Patton</a:t>
            </a:r>
            <a:endParaRPr lang="pt-BR" sz="1600" dirty="0" smtClean="0">
              <a:solidFill>
                <a:srgbClr val="000000"/>
              </a:solidFill>
            </a:endParaRPr>
          </a:p>
          <a:p>
            <a:r>
              <a:rPr lang="pt-BR" sz="1600" dirty="0" smtClean="0">
                <a:solidFill>
                  <a:srgbClr val="000000"/>
                </a:solidFill>
              </a:rPr>
              <a:t>Editora IMAGO</a:t>
            </a:r>
            <a:endParaRPr lang="pt-BR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1268760"/>
            <a:ext cx="50405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Nosso livro texto...</a:t>
            </a:r>
          </a:p>
          <a:p>
            <a:pPr>
              <a:buFontTx/>
              <a:buChar char="-"/>
              <a:defRPr/>
            </a:pPr>
            <a:r>
              <a:rPr lang="pt-BR" sz="32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Negociação como Instrumento e Estratégia de Sobrevivência</a:t>
            </a:r>
            <a:endParaRPr lang="pt-BR" sz="3200" b="1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1600" dirty="0">
              <a:solidFill>
                <a:srgbClr val="000000"/>
              </a:solidFill>
            </a:endParaRPr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700808"/>
            <a:ext cx="3168352" cy="4536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aixaDeTexto 3"/>
          <p:cNvSpPr txBox="1"/>
          <p:nvPr/>
        </p:nvSpPr>
        <p:spPr>
          <a:xfrm>
            <a:off x="467544" y="3501008"/>
            <a:ext cx="4536504" cy="247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000000"/>
                </a:solidFill>
              </a:rPr>
              <a:t> - a conjugação de diversas disciplinas do curso para auxiliar nas negociações: sociologia, psicologia, filosofia, direito, entre outros</a:t>
            </a:r>
          </a:p>
          <a:p>
            <a:pPr algn="just"/>
            <a:r>
              <a:rPr lang="pt-BR" sz="2000" dirty="0" smtClean="0">
                <a:solidFill>
                  <a:srgbClr val="000000"/>
                </a:solidFill>
              </a:rPr>
              <a:t>- lembrar também do ambiente social no qual a negociação se desenvolve: local, nacional e global.</a:t>
            </a:r>
            <a:endParaRPr lang="pt-BR" sz="20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681ED-337A-4C95-9EC4-5B1C21957D63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83568" y="1772989"/>
            <a:ext cx="7786687" cy="3528219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</a:rPr>
              <a:t>As discussões , geralmente, encaminham-se para uma discussão de </a:t>
            </a:r>
            <a:r>
              <a:rPr lang="pt-BR" sz="2400" b="1" dirty="0" smtClean="0">
                <a:solidFill>
                  <a:srgbClr val="000000"/>
                </a:solidFill>
              </a:rPr>
              <a:t>POSIÇÕES</a:t>
            </a:r>
            <a:r>
              <a:rPr lang="pt-BR" sz="2000" dirty="0" smtClean="0">
                <a:solidFill>
                  <a:srgbClr val="000000"/>
                </a:solidFill>
              </a:rPr>
              <a:t> (gera acordos insensatos e/ou discórdia e ficam entre dois extremos: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</a:rPr>
              <a:t>GENTILEZA</a:t>
            </a:r>
            <a:r>
              <a:rPr lang="pt-BR" sz="2000" dirty="0" smtClean="0">
                <a:solidFill>
                  <a:srgbClr val="000000"/>
                </a:solidFill>
              </a:rPr>
              <a:t> – a princípio parece bom, mas pode não gerar acordos sensatos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</a:rPr>
              <a:t>ASPEREZA</a:t>
            </a:r>
            <a:r>
              <a:rPr lang="pt-BR" sz="2000" dirty="0" smtClean="0">
                <a:solidFill>
                  <a:srgbClr val="000000"/>
                </a:solidFill>
              </a:rPr>
              <a:t> – afasta as partes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</a:rPr>
              <a:t>A maioria das pessoas fica entre essas duas posições, ou seja, sem criar uma opção de negócio boa para si mesma/outro.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2DF06A-2613-4751-9D9A-7E8DFD00E34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  <p:pic>
        <p:nvPicPr>
          <p:cNvPr id="5123" name="Picture 3" descr="C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5300663"/>
            <a:ext cx="2320925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269305"/>
            <a:ext cx="8750300" cy="64801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Através do Projeto de Negociação de Harvard, propõe-se um método alternativo à barganha de posições –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 </a:t>
            </a:r>
            <a:r>
              <a:rPr lang="pt-BR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um método baseado em princípios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Quais Princípios</a:t>
            </a:r>
            <a:r>
              <a:rPr lang="pt-BR" b="1" dirty="0" smtClean="0">
                <a:solidFill>
                  <a:srgbClr val="000000"/>
                </a:solidFill>
              </a:rPr>
              <a:t> 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Pessoas</a:t>
            </a:r>
            <a:r>
              <a:rPr lang="pt-BR" sz="2800" dirty="0" smtClean="0">
                <a:solidFill>
                  <a:srgbClr val="000000"/>
                </a:solidFill>
              </a:rPr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Interesses </a:t>
            </a:r>
            <a:r>
              <a:rPr lang="pt-BR" sz="2800" dirty="0" smtClean="0">
                <a:solidFill>
                  <a:srgbClr val="000000"/>
                </a:solidFill>
              </a:rPr>
              <a:t>– concentre-se em interesses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Opções </a:t>
            </a:r>
            <a:r>
              <a:rPr lang="pt-BR" sz="2800" dirty="0" smtClean="0">
                <a:solidFill>
                  <a:srgbClr val="000000"/>
                </a:solidFill>
              </a:rPr>
              <a:t>– crie uma variedade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Critérios</a:t>
            </a:r>
            <a:r>
              <a:rPr lang="pt-BR" sz="2800" dirty="0" smtClean="0">
                <a:solidFill>
                  <a:srgbClr val="000000"/>
                </a:solidFill>
              </a:rPr>
              <a:t> – o resultado teve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4B9773-2F70-4683-8DB4-83A953B05805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  <p:sp>
        <p:nvSpPr>
          <p:cNvPr id="3" name="Seta para a direita 2"/>
          <p:cNvSpPr/>
          <p:nvPr/>
        </p:nvSpPr>
        <p:spPr>
          <a:xfrm>
            <a:off x="2123728" y="2928938"/>
            <a:ext cx="852115" cy="50006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06276" y="1485329"/>
            <a:ext cx="8750300" cy="64801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Quais Princípios</a:t>
            </a:r>
            <a:r>
              <a:rPr lang="pt-BR" b="1" dirty="0" smtClean="0">
                <a:solidFill>
                  <a:srgbClr val="000000"/>
                </a:solidFill>
              </a:rPr>
              <a:t> ?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Pessoas</a:t>
            </a:r>
            <a:r>
              <a:rPr lang="pt-BR" sz="2800" dirty="0" smtClean="0">
                <a:solidFill>
                  <a:srgbClr val="000000"/>
                </a:solidFill>
              </a:rPr>
              <a:t> – separe pessoas de problemas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(lembrar: percepção, emoção, comunicação)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Interesses </a:t>
            </a:r>
            <a:r>
              <a:rPr lang="pt-BR" sz="2800" dirty="0" smtClean="0">
                <a:solidFill>
                  <a:srgbClr val="000000"/>
                </a:solidFill>
              </a:rPr>
              <a:t>– concentre-se em interesses (seus e dos outros) e não em posições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Opções </a:t>
            </a:r>
            <a:r>
              <a:rPr lang="pt-BR" sz="2800" dirty="0" smtClean="0">
                <a:solidFill>
                  <a:srgbClr val="000000"/>
                </a:solidFill>
              </a:rPr>
              <a:t>– crie uma variedade, gere opções de ganho mútuo (irmãs e laranja)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Critérios</a:t>
            </a:r>
            <a:r>
              <a:rPr lang="pt-BR" sz="2800" dirty="0" smtClean="0">
                <a:solidFill>
                  <a:srgbClr val="000000"/>
                </a:solidFill>
              </a:rPr>
              <a:t> – o resultado teve por base algum padrão objetivo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7E95D6-E8A9-4E85-8AEE-FA703A9244B1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3"/>
          <p:cNvSpPr>
            <a:spLocks noGrp="1"/>
          </p:cNvSpPr>
          <p:nvPr>
            <p:ph type="subTitle" idx="1"/>
          </p:nvPr>
        </p:nvSpPr>
        <p:spPr>
          <a:xfrm>
            <a:off x="285750" y="1648197"/>
            <a:ext cx="4714875" cy="2428875"/>
          </a:xfrm>
        </p:spPr>
        <p:txBody>
          <a:bodyPr/>
          <a:lstStyle/>
          <a:p>
            <a:pPr eaLnBrk="1" hangingPunct="1"/>
            <a:r>
              <a:rPr lang="pt-BR" b="1" u="sng" dirty="0" smtClean="0">
                <a:solidFill>
                  <a:srgbClr val="000000"/>
                </a:solidFill>
              </a:rPr>
              <a:t>I  SEPARE AS PESSOAS </a:t>
            </a:r>
          </a:p>
          <a:p>
            <a:pPr eaLnBrk="1" hangingPunct="1"/>
            <a:r>
              <a:rPr lang="pt-BR" b="1" u="sng" dirty="0" smtClean="0">
                <a:solidFill>
                  <a:srgbClr val="000000"/>
                </a:solidFill>
              </a:rPr>
              <a:t>DOS </a:t>
            </a:r>
            <a:r>
              <a:rPr lang="pt-BR" sz="2400" b="1" u="sng" dirty="0" smtClean="0">
                <a:solidFill>
                  <a:srgbClr val="000000"/>
                </a:solidFill>
              </a:rPr>
              <a:t>PROBLEMAS</a:t>
            </a:r>
            <a:endParaRPr lang="pt-BR" b="1" u="sng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FE44EE-1890-43F8-B673-E8F4A703076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  <p:pic>
        <p:nvPicPr>
          <p:cNvPr id="9219" name="Picture 2" descr="C:\Arquivos de programa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3786188"/>
            <a:ext cx="1316037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ta para baixo 4"/>
          <p:cNvSpPr/>
          <p:nvPr/>
        </p:nvSpPr>
        <p:spPr>
          <a:xfrm rot="5400000">
            <a:off x="4386808" y="2030016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Seta para baixo 5"/>
          <p:cNvSpPr/>
          <p:nvPr/>
        </p:nvSpPr>
        <p:spPr>
          <a:xfrm rot="10800000">
            <a:off x="2339752" y="2852936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" name="Nuvem 7"/>
          <p:cNvSpPr/>
          <p:nvPr/>
        </p:nvSpPr>
        <p:spPr>
          <a:xfrm>
            <a:off x="5364088" y="1340768"/>
            <a:ext cx="3491880" cy="238196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1200" b="1" dirty="0">
                <a:solidFill>
                  <a:srgbClr val="FFFF00"/>
                </a:solidFill>
              </a:rPr>
              <a:t>A pessoa é um aspecto </a:t>
            </a:r>
            <a:r>
              <a:rPr lang="pt-BR" sz="1200" b="1" dirty="0" smtClean="0">
                <a:solidFill>
                  <a:srgbClr val="FFFF00"/>
                </a:solidFill>
              </a:rPr>
              <a:t>da  negociação</a:t>
            </a:r>
            <a:r>
              <a:rPr lang="pt-BR" sz="1200" b="1" dirty="0">
                <a:solidFill>
                  <a:srgbClr val="FFFF00"/>
                </a:solidFill>
              </a:rPr>
              <a:t>, mas</a:t>
            </a:r>
          </a:p>
          <a:p>
            <a:pPr>
              <a:defRPr/>
            </a:pPr>
            <a:r>
              <a:rPr lang="pt-BR" sz="1200" b="1" dirty="0">
                <a:solidFill>
                  <a:srgbClr val="FFFF00"/>
                </a:solidFill>
              </a:rPr>
              <a:t>Que talvez nem deva ser </a:t>
            </a:r>
            <a:r>
              <a:rPr lang="pt-BR" sz="1200" b="1" dirty="0" smtClean="0">
                <a:solidFill>
                  <a:srgbClr val="FFFF00"/>
                </a:solidFill>
              </a:rPr>
              <a:t>enfrentado (especialmente na área pública, inclusive com dificuldade partidária tornando tudo mais difícil?)</a:t>
            </a:r>
            <a:endParaRPr lang="pt-BR" sz="1200" b="1" dirty="0">
              <a:solidFill>
                <a:srgbClr val="FFFF00"/>
              </a:solidFill>
            </a:endParaRPr>
          </a:p>
        </p:txBody>
      </p:sp>
      <p:sp>
        <p:nvSpPr>
          <p:cNvPr id="9" name="Nuvem 8"/>
          <p:cNvSpPr/>
          <p:nvPr/>
        </p:nvSpPr>
        <p:spPr>
          <a:xfrm>
            <a:off x="928688" y="4071938"/>
            <a:ext cx="3714750" cy="25003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dirty="0">
                <a:solidFill>
                  <a:srgbClr val="FFFF00"/>
                </a:solidFill>
              </a:rPr>
              <a:t>O problema/o dilema/a dificuldade é que precisa ser resolvida, vamos nos concentrar nisso.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450929" y="3846527"/>
            <a:ext cx="1857375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 cmpd="sng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rgbClr val="000000"/>
                </a:solidFill>
              </a:rPr>
              <a:t>Quando queremos um ambiente harmonioso, quando queremos articular o </a:t>
            </a:r>
            <a:r>
              <a:rPr lang="pt-BR" sz="1400" b="1" dirty="0" smtClean="0">
                <a:solidFill>
                  <a:srgbClr val="000000"/>
                </a:solidFill>
              </a:rPr>
              <a:t>interesse público e privado: </a:t>
            </a:r>
            <a:r>
              <a:rPr lang="pt-BR" sz="1400" b="1" dirty="0">
                <a:solidFill>
                  <a:srgbClr val="000000"/>
                </a:solidFill>
              </a:rPr>
              <a:t>surge o sentimento de GOSTAR DE PESSOAS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7000875" cy="489654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000000"/>
                </a:solidFill>
              </a:rPr>
              <a:t>I  SEPARE AS PESSOAS DOS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Antes de tudo, os negociadores são pessoas (com emoções, valores enraizados, história...)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Um negócio pode dar muito certo e fazer com que as pessoas produzam um compromisso duradouro e resultado tranquilo.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Por outro lado, as pessoas podem ficar zangadas, assustadas, deprimidas, inseguras, ofendidas ...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5AD90-5F67-426E-B895-A909D894E14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  <p:pic>
        <p:nvPicPr>
          <p:cNvPr id="10243" name="Picture 2" descr="C:\Arquivos de programa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3357563"/>
            <a:ext cx="2030412" cy="311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54040" y="1224136"/>
            <a:ext cx="7978400" cy="5301208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Os egos acabem sendo facilmente ameaçados. Elas encaram a vida unicamente através da própria perspectiva e confundem suas percepções com a realidade. Rotineiramente deixam de interpretar o que você diz como você pretende dizer e passam a interpretar como elas “acham que você pretende”.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C58A2-DFF7-4F40-A6BF-6477F93E8EA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  <p:pic>
        <p:nvPicPr>
          <p:cNvPr id="11267" name="Picture 3" descr="C:\Arquivos de programas\Microsoft Office\MEDIA\CAGCAT10\j029865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509120"/>
            <a:ext cx="2990725" cy="177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676456" cy="3744416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Surgem os mal-entendidos, os preconceitos, as reações irracionais e a negociação fracassa. Quando isso ocorre, a finalidade do jogo passar a ser a ‘marcação de pontos’, a atribuição de culpas e a afirmação nas </a:t>
            </a:r>
            <a:r>
              <a:rPr lang="pt-BR" b="1" dirty="0" smtClean="0">
                <a:solidFill>
                  <a:srgbClr val="000000"/>
                </a:solidFill>
              </a:rPr>
              <a:t>próprias posições</a:t>
            </a:r>
            <a:r>
              <a:rPr lang="pt-BR" sz="2400" dirty="0" smtClean="0">
                <a:solidFill>
                  <a:srgbClr val="00000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No âmbito de negociações na área pública, cabe sempre se indagar: “Será que estou prestando atenção suficiente à sociedade/à coletividade/ à coisa pública?”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6F1360-7476-4709-8D79-0B0BD7EC45FD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  <p:pic>
        <p:nvPicPr>
          <p:cNvPr id="12291" name="Picture 2" descr="C:\Arquivos de programas\Microsoft Office\MEDIA\CAGCAT10\j029865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653136"/>
            <a:ext cx="28813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tx1">
              <a:lumMod val="25000"/>
            </a:schemeClr>
          </a:solidFill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Assim: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a percepções forem inexatas, esclareça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as emoções se intensificarem, acalme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ocorrerem mal-entendidos, aprimore a comunicação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dirty="0" smtClean="0">
                <a:solidFill>
                  <a:srgbClr val="FFC000"/>
                </a:solidFill>
              </a:rPr>
              <a:t>assim por diante...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pt-BR" dirty="0" smtClean="0">
              <a:solidFill>
                <a:srgbClr val="FFC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Preste </a:t>
            </a:r>
            <a:r>
              <a:rPr lang="pt-BR" sz="3600" b="1" u="sng" dirty="0" smtClean="0">
                <a:solidFill>
                  <a:srgbClr val="FFC000"/>
                </a:solidFill>
              </a:rPr>
              <a:t>atenção em três aspectos </a:t>
            </a:r>
            <a:r>
              <a:rPr lang="pt-BR" dirty="0" smtClean="0">
                <a:solidFill>
                  <a:srgbClr val="FFC000"/>
                </a:solidFill>
              </a:rPr>
              <a:t>na pessoa do outro durante a negociação: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1 percepção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2 emoção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3 comunicação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76887-D133-4BCD-BD49-55DE61AE82DE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  <p:pic>
        <p:nvPicPr>
          <p:cNvPr id="13315" name="Picture 5" descr="C:\Arquivos de programas\Microsoft Office\MEDIA\CAGCAT10\j028603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429132"/>
            <a:ext cx="2000250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00050" y="1196752"/>
            <a:ext cx="6676206" cy="5229200"/>
          </a:xfrm>
          <a:noFill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800" b="1" u="sng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1 PERCEPÇÃO</a:t>
            </a:r>
            <a:endParaRPr lang="pt-BR" sz="28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Compreender o pensamento do outro é muito importante, pois o conflito está – acima de tudo – </a:t>
            </a:r>
            <a:r>
              <a:rPr lang="pt-BR" sz="2800" b="1" u="sng" dirty="0" smtClean="0">
                <a:solidFill>
                  <a:srgbClr val="000000"/>
                </a:solidFill>
              </a:rPr>
              <a:t>na mente</a:t>
            </a:r>
            <a:r>
              <a:rPr lang="pt-BR" sz="2800" b="1" dirty="0" smtClean="0">
                <a:solidFill>
                  <a:srgbClr val="000000"/>
                </a:solidFill>
              </a:rPr>
              <a:t> da outra parte.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O conflito, muitas vezes, não está exclusivamente na realidade objetiva, mas no pensamento das pessoas segundo seus valores, crenças, cultura, medo, esperança etc.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2F8444-7D4C-4591-905C-E7CF662D0EBA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  <p:pic>
        <p:nvPicPr>
          <p:cNvPr id="14339" name="Picture 3" descr="C:\Arquivos de programas\Microsoft Office\MEDIA\CAGCAT10\j030107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492896"/>
            <a:ext cx="20002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313" y="1412776"/>
            <a:ext cx="8358187" cy="561662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b="1" u="sng" dirty="0" smtClean="0">
                <a:solidFill>
                  <a:srgbClr val="000000"/>
                </a:solidFill>
              </a:rPr>
              <a:t>PERCEPÇÃO</a:t>
            </a:r>
            <a:endParaRPr lang="pt-BR" sz="40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rgbClr val="000000"/>
                </a:solidFill>
              </a:rPr>
              <a:t>Coloque</a:t>
            </a:r>
            <a:r>
              <a:rPr lang="pt-BR" b="1" dirty="0" smtClean="0">
                <a:solidFill>
                  <a:srgbClr val="000000"/>
                </a:solidFill>
              </a:rPr>
              <a:t>-se no lugar do outro</a:t>
            </a:r>
            <a:r>
              <a:rPr lang="pt-BR" dirty="0" smtClean="0">
                <a:solidFill>
                  <a:srgbClr val="000000"/>
                </a:solidFill>
              </a:rPr>
              <a:t> – o modo como você vê o mundo depende do lugar onde você se encontra (cultura, religião, tradição, valores </a:t>
            </a:r>
            <a:r>
              <a:rPr lang="pt-BR" dirty="0" err="1" smtClean="0">
                <a:solidFill>
                  <a:srgbClr val="000000"/>
                </a:solidFill>
              </a:rPr>
              <a:t>etc</a:t>
            </a:r>
            <a:r>
              <a:rPr lang="pt-BR" dirty="0" smtClean="0">
                <a:solidFill>
                  <a:srgbClr val="000000"/>
                </a:solidFill>
              </a:rPr>
              <a:t>). As pessoas vêem aquilo que querem ver e tendem a colocar somente </a:t>
            </a:r>
            <a:r>
              <a:rPr lang="pt-BR" u="sng" dirty="0" smtClean="0">
                <a:solidFill>
                  <a:srgbClr val="000000"/>
                </a:solidFill>
              </a:rPr>
              <a:t>defeitos no modo de ver da outra pessoa</a:t>
            </a:r>
            <a:r>
              <a:rPr lang="pt-BR" dirty="0" smtClean="0">
                <a:solidFill>
                  <a:srgbClr val="00000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CCA2E9-3440-44A1-B9E2-0D02F1A9F3D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  <p:pic>
        <p:nvPicPr>
          <p:cNvPr id="16387" name="Picture 2" descr="C:\Arquivos de programas\Microsoft Office\MEDIA\CAGCAT10\j0158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5373688"/>
            <a:ext cx="45688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268760"/>
            <a:ext cx="8424936" cy="50167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sz="1600" dirty="0" smtClean="0"/>
              <a:t>Unidade </a:t>
            </a:r>
            <a:r>
              <a:rPr lang="pt-BR" sz="1600" dirty="0"/>
              <a:t>1 – Negociação: histórico e conceitos fundamentais</a:t>
            </a:r>
          </a:p>
          <a:p>
            <a:pPr>
              <a:defRPr/>
            </a:pPr>
            <a:r>
              <a:rPr lang="pt-BR" sz="1600" dirty="0"/>
              <a:t>	Negociação</a:t>
            </a:r>
            <a:r>
              <a:rPr lang="pt-BR" sz="1600" dirty="0"/>
              <a:t>: histórico e conceitos fundamentais</a:t>
            </a:r>
          </a:p>
          <a:p>
            <a:pPr>
              <a:defRPr/>
            </a:pPr>
            <a:r>
              <a:rPr lang="pt-BR" sz="1600" dirty="0"/>
              <a:t>	A </a:t>
            </a:r>
            <a:r>
              <a:rPr lang="pt-BR" sz="1600" dirty="0"/>
              <a:t>Negociação como Instrumento e Estratégia de Sobrevivência</a:t>
            </a:r>
          </a:p>
          <a:p>
            <a:pPr>
              <a:defRPr/>
            </a:pPr>
            <a:r>
              <a:rPr lang="pt-BR" sz="1600" dirty="0"/>
              <a:t>	Áreas </a:t>
            </a:r>
            <a:r>
              <a:rPr lang="pt-BR" sz="1600" dirty="0"/>
              <a:t>Fontes de Conhecimento para a Negociação</a:t>
            </a:r>
          </a:p>
          <a:p>
            <a:pPr>
              <a:defRPr/>
            </a:pPr>
            <a:endParaRPr lang="pt-BR" sz="1600" dirty="0"/>
          </a:p>
          <a:p>
            <a:pPr>
              <a:defRPr/>
            </a:pPr>
            <a:r>
              <a:rPr lang="pt-BR" sz="1600" dirty="0"/>
              <a:t>Unidade </a:t>
            </a:r>
            <a:r>
              <a:rPr lang="pt-BR" sz="1600" dirty="0"/>
              <a:t>2 – Negociação: o processo</a:t>
            </a:r>
          </a:p>
          <a:p>
            <a:pPr>
              <a:defRPr/>
            </a:pPr>
            <a:r>
              <a:rPr lang="pt-BR" sz="1600" dirty="0"/>
              <a:t>	Negociação</a:t>
            </a:r>
            <a:r>
              <a:rPr lang="pt-BR" sz="1600" dirty="0"/>
              <a:t>: o processo</a:t>
            </a:r>
          </a:p>
          <a:p>
            <a:pPr>
              <a:defRPr/>
            </a:pPr>
            <a:r>
              <a:rPr lang="pt-BR" sz="1600" dirty="0"/>
              <a:t>	Negociação </a:t>
            </a:r>
            <a:r>
              <a:rPr lang="pt-BR" sz="1600" dirty="0"/>
              <a:t>e Comunicação</a:t>
            </a:r>
          </a:p>
          <a:p>
            <a:pPr>
              <a:defRPr/>
            </a:pPr>
            <a:r>
              <a:rPr lang="pt-BR" sz="1600" dirty="0"/>
              <a:t>	Negociação</a:t>
            </a:r>
            <a:r>
              <a:rPr lang="pt-BR" sz="1600" dirty="0"/>
              <a:t>: um processo a ser gerenciado</a:t>
            </a:r>
          </a:p>
          <a:p>
            <a:pPr>
              <a:defRPr/>
            </a:pPr>
            <a:r>
              <a:rPr lang="pt-BR" sz="1600" dirty="0"/>
              <a:t>	A </a:t>
            </a:r>
            <a:r>
              <a:rPr lang="pt-BR" sz="1600" dirty="0"/>
              <a:t>Negociação em Processo: estratégias, estilos, táticas e técnicas</a:t>
            </a:r>
          </a:p>
          <a:p>
            <a:pPr>
              <a:defRPr/>
            </a:pPr>
            <a:r>
              <a:rPr lang="pt-BR" sz="1600" dirty="0"/>
              <a:t>	Negociação </a:t>
            </a:r>
            <a:r>
              <a:rPr lang="pt-BR" sz="1600" dirty="0"/>
              <a:t>e Setor Público</a:t>
            </a:r>
          </a:p>
          <a:p>
            <a:pPr>
              <a:defRPr/>
            </a:pPr>
            <a:endParaRPr lang="pt-BR" sz="1600" dirty="0"/>
          </a:p>
          <a:p>
            <a:pPr>
              <a:defRPr/>
            </a:pPr>
            <a:r>
              <a:rPr lang="pt-BR" sz="1600" dirty="0"/>
              <a:t>Negociação</a:t>
            </a:r>
            <a:r>
              <a:rPr lang="pt-BR" sz="1600" dirty="0"/>
              <a:t>: considerações finais</a:t>
            </a:r>
          </a:p>
          <a:p>
            <a:pPr>
              <a:defRPr/>
            </a:pPr>
            <a:endParaRPr lang="pt-BR" sz="1600" dirty="0"/>
          </a:p>
          <a:p>
            <a:pPr>
              <a:defRPr/>
            </a:pPr>
            <a:r>
              <a:rPr lang="pt-BR" sz="1600" dirty="0"/>
              <a:t>Unidade </a:t>
            </a:r>
            <a:r>
              <a:rPr lang="pt-BR" sz="1600" dirty="0"/>
              <a:t>3 – Arbitragem: histórico e processo</a:t>
            </a:r>
          </a:p>
          <a:p>
            <a:pPr>
              <a:defRPr/>
            </a:pPr>
            <a:r>
              <a:rPr lang="pt-BR" sz="1600" dirty="0"/>
              <a:t>	Arbitragem</a:t>
            </a:r>
            <a:r>
              <a:rPr lang="pt-BR" sz="1600" dirty="0"/>
              <a:t>: histórico e processo</a:t>
            </a:r>
          </a:p>
          <a:p>
            <a:pPr>
              <a:defRPr/>
            </a:pPr>
            <a:r>
              <a:rPr lang="pt-BR" sz="1600" dirty="0"/>
              <a:t>	Mediação </a:t>
            </a:r>
            <a:r>
              <a:rPr lang="pt-BR" sz="1600" dirty="0"/>
              <a:t>e Arbitragem: conceito e razão de ser</a:t>
            </a:r>
          </a:p>
          <a:p>
            <a:pPr>
              <a:defRPr/>
            </a:pPr>
            <a:r>
              <a:rPr lang="pt-BR" sz="1600" dirty="0"/>
              <a:t>	Mediação </a:t>
            </a:r>
            <a:r>
              <a:rPr lang="pt-BR" sz="1600" dirty="0"/>
              <a:t>e Arbitragem: procedimentos</a:t>
            </a:r>
          </a:p>
          <a:p>
            <a:pPr>
              <a:defRPr/>
            </a:pPr>
            <a:endParaRPr lang="pt-BR" sz="1600" dirty="0"/>
          </a:p>
          <a:p>
            <a:pPr>
              <a:defRPr/>
            </a:pPr>
            <a:r>
              <a:rPr lang="pt-BR" sz="1600" dirty="0"/>
              <a:t>Negociação e Arbitragem: Considerações </a:t>
            </a:r>
            <a:r>
              <a:rPr lang="pt-BR" sz="1600" dirty="0"/>
              <a:t>Finais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ED69F5-38FA-4807-A0E3-ADFF6861BFDC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981" y="1340768"/>
            <a:ext cx="8064475" cy="208808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400" b="1" u="sng" dirty="0" smtClean="0">
                <a:solidFill>
                  <a:srgbClr val="000000"/>
                </a:solidFill>
              </a:rPr>
              <a:t>PERCEPÇÃO</a:t>
            </a:r>
            <a:endParaRPr lang="pt-BR" sz="44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600" b="1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Forneça um interesse no resultado para que o outro se sinta participando do processo.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6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6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11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1DFA5F-119C-4BCD-98F5-C1045FD8183D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  <p:pic>
        <p:nvPicPr>
          <p:cNvPr id="17411" name="Picture 2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437112"/>
            <a:ext cx="20288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CaixaDeTexto 4"/>
          <p:cNvSpPr txBox="1">
            <a:spLocks noChangeArrowheads="1"/>
          </p:cNvSpPr>
          <p:nvPr/>
        </p:nvSpPr>
        <p:spPr bwMode="auto">
          <a:xfrm>
            <a:off x="539552" y="3501008"/>
            <a:ext cx="82343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/>
              <a:t>É mais fácil a outra parte aceitar uma conclusão desagradável quando ela participou de todo o processo conjuntamente, isso evita que a outra parte rejeite a proposta simplesmente por desconfiança.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1196752"/>
            <a:ext cx="7345363" cy="3095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5400" b="1" u="sng" dirty="0" smtClean="0">
                <a:solidFill>
                  <a:srgbClr val="000000"/>
                </a:solidFill>
              </a:rPr>
              <a:t>PERCEPÇÃO</a:t>
            </a:r>
            <a:endParaRPr lang="pt-BR" sz="5400" dirty="0" smtClean="0">
              <a:solidFill>
                <a:srgbClr val="000000"/>
              </a:solidFill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Torne suas propostas compatíveis os valores do outro: faça com que a sua idéia tenha motivos no outro.</a:t>
            </a:r>
            <a:endParaRPr lang="pt-BR" sz="48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DE661F-037E-4C69-B499-0BF2E34356E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  <p:pic>
        <p:nvPicPr>
          <p:cNvPr id="18435" name="Picture 4" descr="D:\Arquivos de programa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6950" y="4293096"/>
            <a:ext cx="179705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CaixaDeTexto 4"/>
          <p:cNvSpPr txBox="1">
            <a:spLocks noChangeArrowheads="1"/>
          </p:cNvSpPr>
          <p:nvPr/>
        </p:nvSpPr>
        <p:spPr bwMode="auto">
          <a:xfrm>
            <a:off x="683568" y="3501008"/>
            <a:ext cx="66247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pt-BR" sz="2400" dirty="0">
                <a:solidFill>
                  <a:srgbClr val="000000"/>
                </a:solidFill>
              </a:rPr>
              <a:t>Muitas vezes, a proposta não é ruim, mas, o fato de ter que curvar-se ao outro lado faz com que haja resistência, por isso crie a situação de tal modo que a outra parte sinta seu próprio interesse fazendo parte do acordo.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71625" y="1775395"/>
            <a:ext cx="7346950" cy="63341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000000"/>
                </a:solidFill>
              </a:rPr>
              <a:t>2 EMOÇÃO</a:t>
            </a:r>
            <a:endParaRPr lang="pt-BR" sz="4000" dirty="0" smtClean="0">
              <a:solidFill>
                <a:srgbClr val="000000"/>
              </a:solidFill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Os sentimentos podem ser mais importantes que as palavras, não desconheça isso (especialmente no outro,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mas também em si...)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Compreenda as próprias emoções e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as emoções do outro: </a:t>
            </a:r>
          </a:p>
          <a:p>
            <a:pPr marL="514350" indent="-514350" algn="r" eaLnBrk="1" fontAlgn="auto" hangingPunct="1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veja você mesmo: está nervoso? Sentindo-se angustiado? Relaxe...; 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b) veja o outro: parece alterado? Respira de modo diferente? Acalme ...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11D41-9211-4F5A-8513-A445E3469DC5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  <p:pic>
        <p:nvPicPr>
          <p:cNvPr id="19459" name="Picture 4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645024"/>
            <a:ext cx="177323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214313" y="1268760"/>
            <a:ext cx="2053431" cy="1538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000" b="1" u="sng" dirty="0">
                <a:solidFill>
                  <a:srgbClr val="000000"/>
                </a:solidFill>
              </a:rPr>
              <a:t>Atenção em três aspectos</a:t>
            </a:r>
            <a:r>
              <a:rPr lang="pt-BR" dirty="0">
                <a:solidFill>
                  <a:srgbClr val="00000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0000"/>
                </a:solidFill>
              </a:rPr>
              <a:t>1 Percepção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0000"/>
                </a:solidFill>
              </a:rPr>
              <a:t>2 Emoção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0000"/>
                </a:solidFill>
              </a:rPr>
              <a:t>3 Comunicação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88032" y="1412776"/>
            <a:ext cx="8388424" cy="4104456"/>
          </a:xfrm>
          <a:noFill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b="1" u="sng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000000"/>
                </a:solidFill>
              </a:rPr>
              <a:t>3 COMUNICAÇÃO</a:t>
            </a:r>
            <a:endParaRPr lang="pt-BR" sz="40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Escute ativamente e registre quando for possível.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</a:rPr>
              <a:t>Escutar </a:t>
            </a:r>
            <a:r>
              <a:rPr lang="pt-BR" sz="2400" dirty="0" smtClean="0">
                <a:solidFill>
                  <a:srgbClr val="000000"/>
                </a:solidFill>
              </a:rPr>
              <a:t>significa: você </a:t>
            </a:r>
            <a:r>
              <a:rPr lang="pt-BR" sz="2400" u="sng" dirty="0" smtClean="0">
                <a:solidFill>
                  <a:srgbClr val="000000"/>
                </a:solidFill>
              </a:rPr>
              <a:t>compreende as percepções </a:t>
            </a:r>
            <a:r>
              <a:rPr lang="pt-BR" sz="2400" dirty="0" smtClean="0">
                <a:solidFill>
                  <a:srgbClr val="000000"/>
                </a:solidFill>
              </a:rPr>
              <a:t>do outro, </a:t>
            </a:r>
            <a:r>
              <a:rPr lang="pt-BR" sz="2400" u="sng" dirty="0" smtClean="0">
                <a:solidFill>
                  <a:srgbClr val="000000"/>
                </a:solidFill>
              </a:rPr>
              <a:t>sente suas emoções</a:t>
            </a:r>
            <a:r>
              <a:rPr lang="pt-BR" sz="2400" dirty="0" smtClean="0">
                <a:solidFill>
                  <a:srgbClr val="000000"/>
                </a:solidFill>
              </a:rPr>
              <a:t> (as próprias e a do outro) e </a:t>
            </a:r>
            <a:r>
              <a:rPr lang="pt-BR" sz="2400" u="sng" dirty="0" smtClean="0">
                <a:solidFill>
                  <a:srgbClr val="000000"/>
                </a:solidFill>
              </a:rPr>
              <a:t>entende racionalmente</a:t>
            </a:r>
            <a:r>
              <a:rPr lang="pt-BR" sz="2400" dirty="0" smtClean="0">
                <a:solidFill>
                  <a:srgbClr val="000000"/>
                </a:solidFill>
              </a:rPr>
              <a:t> a mensagem. O outro percebe que está recebendo atenção e você compreende melhor como lidar com as suas estratégias de negociação.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644D31-996C-466B-B68C-8BC9E0693E2D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732240" y="5085184"/>
            <a:ext cx="1928813" cy="10779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1400" b="1" u="sng" dirty="0">
                <a:solidFill>
                  <a:srgbClr val="000000"/>
                </a:solidFill>
              </a:rPr>
              <a:t>Atenção em três aspectos</a:t>
            </a:r>
            <a:r>
              <a:rPr lang="pt-BR" sz="1200" dirty="0">
                <a:solidFill>
                  <a:srgbClr val="00000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0000"/>
                </a:solidFill>
              </a:rPr>
              <a:t>1 Percepção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0000"/>
                </a:solidFill>
              </a:rPr>
              <a:t>2 Emoção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0000"/>
                </a:solidFill>
              </a:rPr>
              <a:t>3 Comunicação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57188" y="2735386"/>
            <a:ext cx="8501062" cy="4149998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00"/>
                </a:solidFill>
              </a:rPr>
              <a:t>Fale para o outro te entender: negociar não é falar sozinho, não é um debate, não é um processo exclusivo de convencimento. Por isso, não responsabilize, não fale alto, não atribua problemas aos outros.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03E23-5B5B-4F7F-8B50-2DC3A956F6A3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  <p:sp>
        <p:nvSpPr>
          <p:cNvPr id="17412" name="Retângulo 4"/>
          <p:cNvSpPr>
            <a:spLocks noChangeArrowheads="1"/>
          </p:cNvSpPr>
          <p:nvPr/>
        </p:nvSpPr>
        <p:spPr bwMode="auto">
          <a:xfrm>
            <a:off x="2298622" y="1713002"/>
            <a:ext cx="41455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pt-BR" sz="4000" b="1" u="sng" dirty="0">
                <a:solidFill>
                  <a:srgbClr val="000000"/>
                </a:solidFill>
              </a:rPr>
              <a:t>COMUNICAÇÃO</a:t>
            </a:r>
            <a:endParaRPr lang="pt-BR" sz="4000" dirty="0">
              <a:solidFill>
                <a:srgbClr val="000000"/>
              </a:solidFill>
            </a:endParaRPr>
          </a:p>
        </p:txBody>
      </p:sp>
      <p:pic>
        <p:nvPicPr>
          <p:cNvPr id="21508" name="Picture 2" descr="C:\Arquivos de programas\Microsoft Office\MEDIA\CAGCAT10\j0158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01208"/>
            <a:ext cx="45688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ubtítulo 3"/>
          <p:cNvSpPr>
            <a:spLocks noGrp="1"/>
          </p:cNvSpPr>
          <p:nvPr>
            <p:ph type="subTitle" idx="1"/>
          </p:nvPr>
        </p:nvSpPr>
        <p:spPr>
          <a:xfrm>
            <a:off x="677738" y="2939355"/>
            <a:ext cx="8286750" cy="4810125"/>
          </a:xfrm>
        </p:spPr>
        <p:txBody>
          <a:bodyPr/>
          <a:lstStyle/>
          <a:p>
            <a:pPr algn="l" eaLnBrk="1" hangingPunct="1"/>
            <a:r>
              <a:rPr lang="pt-BR" sz="2800" dirty="0" smtClean="0">
                <a:solidFill>
                  <a:srgbClr val="000000"/>
                </a:solidFill>
              </a:rPr>
              <a:t>... trabalhe essas questões antes de elas virarem questões pessoais, proteja os egos dos desgastes.</a:t>
            </a:r>
          </a:p>
          <a:p>
            <a:pPr algn="l" eaLnBrk="1" hangingPunct="1"/>
            <a:r>
              <a:rPr lang="pt-BR" sz="2800" dirty="0" smtClean="0">
                <a:solidFill>
                  <a:srgbClr val="000000"/>
                </a:solidFill>
              </a:rPr>
              <a:t>Transforme um estranho em alguém que você conheça:</a:t>
            </a:r>
          </a:p>
          <a:p>
            <a:pPr algn="l" eaLnBrk="1" hangingPunct="1"/>
            <a:r>
              <a:rPr lang="pt-BR" sz="2800" dirty="0" smtClean="0">
                <a:solidFill>
                  <a:srgbClr val="000000"/>
                </a:solidFill>
              </a:rPr>
              <a:t>Estabeleça a percepção de ambos: não faça da situação uma relação de ‘frente a frente’, mas de ‘lado a lado’, evite o enfrentamento, evite o ‘eu ou você’.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58566-54CF-4D2A-8FD1-0A5705A00AFF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  <p:sp>
        <p:nvSpPr>
          <p:cNvPr id="23556" name="CaixaDeTexto 4"/>
          <p:cNvSpPr txBox="1">
            <a:spLocks noChangeArrowheads="1"/>
          </p:cNvSpPr>
          <p:nvPr/>
        </p:nvSpPr>
        <p:spPr bwMode="auto">
          <a:xfrm>
            <a:off x="786954" y="1826821"/>
            <a:ext cx="781749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000000"/>
                </a:solidFill>
              </a:rPr>
              <a:t>PREVINA-SE</a:t>
            </a:r>
            <a:r>
              <a:rPr lang="pt-BR" sz="2400" b="1" dirty="0">
                <a:solidFill>
                  <a:srgbClr val="000000"/>
                </a:solidFill>
              </a:rPr>
              <a:t> </a:t>
            </a:r>
            <a:r>
              <a:rPr lang="pt-BR" sz="2400" dirty="0">
                <a:solidFill>
                  <a:srgbClr val="000000"/>
                </a:solidFill>
              </a:rPr>
              <a:t>EM RELAÇÃO À PERCEPÇÃO, EMOÇÃO E COMUNICAÇÃO</a:t>
            </a:r>
            <a:endParaRPr lang="pt-BR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625" y="1340768"/>
            <a:ext cx="8715375" cy="61928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II CONCENTRE-SE NOS INTERESSES,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NÃO NAS POSIÇÕES</a:t>
            </a:r>
            <a:endParaRPr lang="pt-BR" sz="28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Por trás da </a:t>
            </a:r>
            <a:r>
              <a:rPr lang="pt-BR" sz="2800" b="1" dirty="0" smtClean="0">
                <a:solidFill>
                  <a:srgbClr val="000000"/>
                </a:solidFill>
              </a:rPr>
              <a:t>algazarra das posições</a:t>
            </a:r>
            <a:r>
              <a:rPr lang="pt-BR" sz="2400" dirty="0" smtClean="0">
                <a:solidFill>
                  <a:srgbClr val="000000"/>
                </a:solidFill>
              </a:rPr>
              <a:t>, estão os interesses , descubra-os.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Isso porquê: não raro por trás de </a:t>
            </a:r>
            <a:r>
              <a:rPr lang="pt-BR" sz="2400" u="sng" dirty="0" smtClean="0">
                <a:solidFill>
                  <a:srgbClr val="000000"/>
                </a:solidFill>
              </a:rPr>
              <a:t>posições diferentes descobrem-se interesses semelhantes</a:t>
            </a:r>
            <a:r>
              <a:rPr lang="pt-BR" sz="2400" dirty="0" smtClean="0">
                <a:solidFill>
                  <a:srgbClr val="00000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Afinal, é por esse motivo que uma pessoa que vende e outra que compra conseguem fazer negócio: </a:t>
            </a:r>
            <a:r>
              <a:rPr lang="pt-BR" sz="2400" b="1" dirty="0" smtClean="0">
                <a:solidFill>
                  <a:srgbClr val="000000"/>
                </a:solidFill>
              </a:rPr>
              <a:t>as </a:t>
            </a:r>
            <a:r>
              <a:rPr lang="pt-BR" sz="2400" b="1" u="sng" dirty="0" smtClean="0">
                <a:solidFill>
                  <a:srgbClr val="000000"/>
                </a:solidFill>
              </a:rPr>
              <a:t>posições são diferentes</a:t>
            </a:r>
            <a:r>
              <a:rPr lang="pt-BR" sz="2400" b="1" dirty="0" smtClean="0">
                <a:solidFill>
                  <a:srgbClr val="000000"/>
                </a:solidFill>
              </a:rPr>
              <a:t>, mas </a:t>
            </a:r>
            <a:r>
              <a:rPr lang="pt-BR" sz="2400" b="1" u="sng" dirty="0" smtClean="0">
                <a:solidFill>
                  <a:srgbClr val="000000"/>
                </a:solidFill>
              </a:rPr>
              <a:t>os interesses não são</a:t>
            </a:r>
            <a:r>
              <a:rPr lang="pt-BR" sz="2400" b="1" dirty="0" smtClean="0">
                <a:solidFill>
                  <a:srgbClr val="000000"/>
                </a:solidFill>
              </a:rPr>
              <a:t> ...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Portanto, </a:t>
            </a:r>
            <a:r>
              <a:rPr lang="pt-BR" sz="2400" b="1" dirty="0" smtClean="0">
                <a:solidFill>
                  <a:srgbClr val="000000"/>
                </a:solidFill>
              </a:rPr>
              <a:t>descubra os interesses (seus e do outro</a:t>
            </a:r>
            <a:r>
              <a:rPr lang="pt-BR" sz="2400" dirty="0" smtClean="0">
                <a:solidFill>
                  <a:srgbClr val="000000"/>
                </a:solidFill>
              </a:rPr>
              <a:t>, isso é tão importante quanto saber os seus próprios ...)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2766FE-2317-4495-894C-9B00C33CA0FE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1414090"/>
            <a:ext cx="8424863" cy="59753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000000"/>
                </a:solidFill>
              </a:rPr>
              <a:t>III INVENTE OPÇÕES DE GANHOS MÚTUOS</a:t>
            </a:r>
            <a:endParaRPr lang="pt-BR" sz="3600" b="1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 Com frequência, as pessoas negociam numa única dimensão ou no que parecem ser opções excludentes (ex.: a duração de um contrato, o preço de um carro, a inclusão de uma cláusula). Nesse ponto, é que entra a habilidade do negociador para inventar opções.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dirty="0" smtClean="0">
                <a:solidFill>
                  <a:srgbClr val="000000"/>
                </a:solidFill>
              </a:rPr>
              <a:t>Lembrem-se da história das irmãs que lutavam por uma laranja (uma queria a polpa para fazer um suco e a outra queria a casca para fazer um bolo).</a:t>
            </a:r>
            <a:endParaRPr lang="pt-BR" sz="2400" b="1" u="sng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b="1" u="sng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9152F0-98F7-4FDD-AA73-EC002D4C73A8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  <p:pic>
        <p:nvPicPr>
          <p:cNvPr id="22531" name="Picture 3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5589588"/>
            <a:ext cx="21145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7950" y="1627956"/>
            <a:ext cx="8856663" cy="59055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000000"/>
                </a:solidFill>
              </a:rPr>
              <a:t>RECOMENDAÇÕES PARA AMPLIAR OPÇÕES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Para </a:t>
            </a:r>
            <a:r>
              <a:rPr lang="pt-BR" b="1" dirty="0" smtClean="0">
                <a:solidFill>
                  <a:srgbClr val="000000"/>
                </a:solidFill>
              </a:rPr>
              <a:t>inventar opções criativas</a:t>
            </a:r>
            <a:r>
              <a:rPr lang="pt-BR" sz="2400" b="1" dirty="0" smtClean="0">
                <a:solidFill>
                  <a:srgbClr val="000000"/>
                </a:solidFill>
              </a:rPr>
              <a:t>, é preciso: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a) separar o ato de inventar opções do ato 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 julgá-las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b) multiplicar ideias (não à resposta única)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c) buscar benefícios mútuos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>
                <a:solidFill>
                  <a:srgbClr val="000000"/>
                </a:solidFill>
              </a:rPr>
              <a:t>d) criar meios para facilitar as decisões do outro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A6A518-AC66-4986-8F61-F28CF3B8AD02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66848" y="1471042"/>
            <a:ext cx="8281616" cy="64944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u="sng" dirty="0" smtClean="0">
                <a:solidFill>
                  <a:srgbClr val="000000"/>
                </a:solidFill>
              </a:rPr>
              <a:t>IV INSISTA </a:t>
            </a:r>
            <a:r>
              <a:rPr lang="pt-BR" b="1" u="sng" dirty="0">
                <a:solidFill>
                  <a:srgbClr val="000000"/>
                </a:solidFill>
              </a:rPr>
              <a:t>EM CRITÉRIOS OBJETIVOS</a:t>
            </a:r>
          </a:p>
          <a:p>
            <a:pPr>
              <a:defRPr/>
            </a:pPr>
            <a:r>
              <a:rPr lang="pt-BR" sz="2800" dirty="0">
                <a:solidFill>
                  <a:srgbClr val="000000"/>
                </a:solidFill>
              </a:rPr>
              <a:t>É fato que os interesses nas negociações são divergentes, as diferenças não podem ser ignoradas. Portanto, repita-se: negociar com base em posições somente prejudica a negociação. </a:t>
            </a:r>
            <a:endParaRPr lang="pt-BR" sz="28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800" dirty="0" smtClean="0">
                <a:solidFill>
                  <a:srgbClr val="000000"/>
                </a:solidFill>
              </a:rPr>
              <a:t>As </a:t>
            </a:r>
            <a:r>
              <a:rPr lang="pt-BR" sz="2800" u="sng" dirty="0">
                <a:solidFill>
                  <a:srgbClr val="000000"/>
                </a:solidFill>
              </a:rPr>
              <a:t>soluções não podem ser buscadas em pressões</a:t>
            </a:r>
            <a:r>
              <a:rPr lang="pt-BR" sz="2800" dirty="0">
                <a:solidFill>
                  <a:srgbClr val="000000"/>
                </a:solidFill>
              </a:rPr>
              <a:t>, mas em princípios válidos. A negociação não pode se transformar em um concurso de teimosos. Por isso, </a:t>
            </a:r>
            <a:r>
              <a:rPr lang="pt-BR" sz="2800" dirty="0" smtClean="0">
                <a:solidFill>
                  <a:srgbClr val="000000"/>
                </a:solidFill>
              </a:rPr>
              <a:t>sustenta-se </a:t>
            </a:r>
            <a:r>
              <a:rPr lang="pt-BR" sz="2800" dirty="0">
                <a:solidFill>
                  <a:srgbClr val="000000"/>
                </a:solidFill>
              </a:rPr>
              <a:t>que a negociação baseada em princípios pode produzir acordos sensatos e amistosos</a:t>
            </a:r>
            <a:r>
              <a:rPr lang="pt-BR" sz="2800" dirty="0" smtClean="0">
                <a:solidFill>
                  <a:srgbClr val="000000"/>
                </a:solidFill>
              </a:rPr>
              <a:t>.</a:t>
            </a:r>
            <a:endParaRPr lang="pt-BR" sz="2800" dirty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1CCD7D-9DB4-4B85-BDD3-C2979EEE3093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484784"/>
            <a:ext cx="8424936" cy="4533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homem, em sociedade, inevitavelmente, se depara com conflitos de interesses .</a:t>
            </a:r>
          </a:p>
          <a:p>
            <a:pPr>
              <a:lnSpc>
                <a:spcPct val="80000"/>
              </a:lnSpc>
              <a:defRPr/>
            </a:pP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conflito social, ANTES DE ANUNCIAR  EVENTUAL DISPUTA OU ANTAGONISMO, pode e deve ser visto  segundo RECIPROCIDADE DE INTERESSES  entre as partes .</a:t>
            </a:r>
          </a:p>
          <a:p>
            <a:pPr>
              <a:lnSpc>
                <a:spcPct val="80000"/>
              </a:lnSpc>
              <a:defRPr/>
            </a:pPr>
            <a:endParaRPr lang="pt-B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Formas extrajudiciais de solução de conflitos:</a:t>
            </a: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Negociação, Mediação, Conciliação e Arbitragem.</a:t>
            </a:r>
          </a:p>
          <a:p>
            <a:pPr>
              <a:lnSpc>
                <a:spcPct val="80000"/>
              </a:lnSpc>
              <a:defRPr/>
            </a:pPr>
            <a:endParaRPr lang="pt-B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</a:t>
            </a: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auto composição  das partes;</a:t>
            </a: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endParaRPr lang="pt-B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Mediação: auto composição assistida, sem interferência do mediador;</a:t>
            </a:r>
          </a:p>
          <a:p>
            <a:pPr>
              <a:lnSpc>
                <a:spcPct val="80000"/>
              </a:lnSpc>
              <a:defRPr/>
            </a:pP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Conciliação: Conciliador induz as partes ao acordo;</a:t>
            </a:r>
          </a:p>
          <a:p>
            <a:pPr>
              <a:lnSpc>
                <a:spcPct val="80000"/>
              </a:lnSpc>
              <a:defRPr/>
            </a:pPr>
            <a:endParaRPr lang="pt-B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Arbitragem</a:t>
            </a: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eleição de árbitro</a:t>
            </a: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</a:p>
          <a:p>
            <a:pPr>
              <a:lnSpc>
                <a:spcPct val="80000"/>
              </a:lnSpc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Legislação básica: </a:t>
            </a:r>
          </a:p>
          <a:p>
            <a:pPr>
              <a:lnSpc>
                <a:spcPct val="80000"/>
              </a:lnSpc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Arbitragem: Lei 9.307,de 23/09/1996,atualizada pela Lei 13.129, de 26/05/15</a:t>
            </a:r>
          </a:p>
          <a:p>
            <a:pPr>
              <a:lnSpc>
                <a:spcPct val="80000"/>
              </a:lnSpc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Mediação entre particulares e auto composição no âmbito da Administração 	Pública: Lei 13.140, de 26/06/2015;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360EB-BCC1-4550-86C6-B9898C7F39FB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644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1052438"/>
            <a:ext cx="8496622" cy="5976962"/>
          </a:xfrm>
        </p:spPr>
        <p:txBody>
          <a:bodyPr rtlCol="0">
            <a:noAutofit/>
          </a:bodyPr>
          <a:lstStyle/>
          <a:p>
            <a:pPr>
              <a:defRPr/>
            </a:pPr>
            <a:endParaRPr lang="pt-BR" sz="28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b="1" u="sng" dirty="0" smtClean="0">
                <a:solidFill>
                  <a:schemeClr val="tx1"/>
                </a:solidFill>
              </a:rPr>
              <a:t>Elaboração </a:t>
            </a:r>
            <a:r>
              <a:rPr lang="pt-BR" b="1" u="sng" dirty="0">
                <a:solidFill>
                  <a:schemeClr val="tx1"/>
                </a:solidFill>
              </a:rPr>
              <a:t>de critérios objetivos</a:t>
            </a:r>
          </a:p>
          <a:p>
            <a:pPr>
              <a:defRPr/>
            </a:pPr>
            <a:r>
              <a:rPr lang="pt-BR" sz="2800" dirty="0">
                <a:solidFill>
                  <a:schemeClr val="tx1"/>
                </a:solidFill>
              </a:rPr>
              <a:t>Prepare-se antecipadamente e leve consigo critérios que podem ser ofertados no momento da negociação</a:t>
            </a:r>
            <a:r>
              <a:rPr lang="pt-BR" sz="2800" dirty="0" smtClean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endParaRPr lang="pt-BR" sz="20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b="1" u="sng" dirty="0" smtClean="0">
                <a:solidFill>
                  <a:schemeClr val="tx1"/>
                </a:solidFill>
              </a:rPr>
              <a:t>Padrões </a:t>
            </a:r>
            <a:r>
              <a:rPr lang="pt-BR" b="1" u="sng" dirty="0">
                <a:solidFill>
                  <a:schemeClr val="tx1"/>
                </a:solidFill>
              </a:rPr>
              <a:t>Justos</a:t>
            </a:r>
            <a:endParaRPr lang="pt-BR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2400" dirty="0">
                <a:solidFill>
                  <a:schemeClr val="tx1"/>
                </a:solidFill>
              </a:rPr>
              <a:t>Tratam-se de critérios que INDEPENDEM da vontade dos negociadores, além de serem legítimos (especialmente recíprocos) e práticos: valor de mercado, um precedente, a opinião científica, padrões profissionais, custos, jurisprudência, </a:t>
            </a:r>
            <a:r>
              <a:rPr lang="pt-BR" sz="2400" dirty="0" smtClean="0">
                <a:solidFill>
                  <a:schemeClr val="tx1"/>
                </a:solidFill>
              </a:rPr>
              <a:t>padrões </a:t>
            </a:r>
            <a:r>
              <a:rPr lang="pt-BR" sz="2400" dirty="0">
                <a:solidFill>
                  <a:schemeClr val="tx1"/>
                </a:solidFill>
              </a:rPr>
              <a:t>morais, tratamento igualitário, tradição </a:t>
            </a:r>
            <a:r>
              <a:rPr lang="pt-BR" sz="2400" dirty="0" err="1" smtClean="0">
                <a:solidFill>
                  <a:schemeClr val="tx1"/>
                </a:solidFill>
              </a:rPr>
              <a:t>etc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  <p:pic>
        <p:nvPicPr>
          <p:cNvPr id="5" name="Picture 3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3068960"/>
            <a:ext cx="21145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1772518"/>
            <a:ext cx="8424614" cy="597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PNAP3</a:t>
            </a: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Curso de Administração</a:t>
            </a: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Disciplina de Negociação e Arbitragem</a:t>
            </a: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Parte 1.</a:t>
            </a:r>
          </a:p>
          <a:p>
            <a:pPr>
              <a:defRPr/>
            </a:pPr>
            <a:endParaRPr lang="pt-BR" sz="2800" b="1" u="sng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800" b="1" u="sng" dirty="0" smtClean="0">
                <a:solidFill>
                  <a:srgbClr val="000000"/>
                </a:solidFill>
              </a:rPr>
              <a:t>Obrigado</a:t>
            </a:r>
          </a:p>
          <a:p>
            <a:pPr>
              <a:defRPr/>
            </a:pPr>
            <a:endParaRPr lang="pt-BR" sz="2800" b="1" u="sng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pt-BR" sz="2400" b="1" u="sng" dirty="0" smtClean="0">
                <a:solidFill>
                  <a:srgbClr val="000000"/>
                </a:solidFill>
              </a:rPr>
              <a:t>Prof. Dr. Everton das Neves Gonçalves</a:t>
            </a:r>
          </a:p>
          <a:p>
            <a:pPr>
              <a:defRPr/>
            </a:pPr>
            <a:endParaRPr lang="pt-BR" sz="3600" b="1" u="sng" dirty="0" smtClean="0">
              <a:solidFill>
                <a:srgbClr val="0000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12/07/16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591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67544" y="1435998"/>
            <a:ext cx="8424936" cy="480131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Negociar – implica em aumentar as chances de sucesso;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Atividade intrínseca e essencial à vida humana;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sistema de comunicação e como processo de gerenciamento que exige planejamento, organização, coordenação (direção) e controle;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Fenícios e o comércio (3.000 a.c.);</a:t>
            </a: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negociação profissional x empirismo;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cooperação, parcerias (PPP);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negociação é processo lógico, racional e emocional;</a:t>
            </a: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Teoria dos jogos, matemática;</a:t>
            </a: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negociações trabalhistas;</a:t>
            </a:r>
          </a:p>
          <a:p>
            <a:pPr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inputs, outputs e  feedbacks; 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Na negociação as partes não são inimigos ou se confrontam devendo ; sim, </a:t>
            </a: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garantir um resultado que permita o diálogo no dia seguinte. </a:t>
            </a:r>
          </a:p>
          <a:p>
            <a:pPr>
              <a:defRPr/>
            </a:pP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visões de mundo distintas causam dificuldades na negociação;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360EB-BCC1-4550-86C6-B9898C7F39FB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88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16832"/>
            <a:ext cx="8424936" cy="390876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comunicação...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 Emissor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2 Canal (interferências)</a:t>
            </a:r>
          </a:p>
          <a:p>
            <a:pPr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3 Receptor</a:t>
            </a:r>
          </a:p>
          <a:p>
            <a:pPr algn="just"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“é a orientação cognitiva fundamental de um indivíduo ou de toda uma sociedade. Essa orientação abrange tanto sua filosofia natural quanto os seus valores fundamentais, existenciais e normativos, também seus postulados ou temas, emoções, e sua ética” (Palmer)</a:t>
            </a:r>
            <a:endParaRPr lang="pt-BR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algn="just">
              <a:buFontTx/>
              <a:buChar char="-"/>
              <a:defRPr/>
            </a:pPr>
            <a:r>
              <a:rPr lang="pt-BR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4 Feedback – captação, decodificação, reação, reinício do processo</a:t>
            </a:r>
            <a:endParaRPr lang="pt-BR" sz="20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1400" dirty="0">
              <a:solidFill>
                <a:srgbClr val="0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211960" y="2753057"/>
            <a:ext cx="3816424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3600" dirty="0" err="1" smtClean="0">
                <a:solidFill>
                  <a:schemeClr val="tx2"/>
                </a:solidFill>
              </a:rPr>
              <a:t>Weltanschauung</a:t>
            </a:r>
            <a:r>
              <a:rPr lang="pt-BR" sz="3600" dirty="0" smtClean="0">
                <a:solidFill>
                  <a:schemeClr val="tx2"/>
                </a:solidFill>
              </a:rPr>
              <a:t>: visão de mundo</a:t>
            </a:r>
            <a:endParaRPr lang="pt-BR" sz="3600" dirty="0">
              <a:solidFill>
                <a:schemeClr val="tx2"/>
              </a:solidFill>
            </a:endParaRPr>
          </a:p>
        </p:txBody>
      </p:sp>
      <p:cxnSp>
        <p:nvCxnSpPr>
          <p:cNvPr id="7" name="Conector de seta reta 6"/>
          <p:cNvCxnSpPr/>
          <p:nvPr/>
        </p:nvCxnSpPr>
        <p:spPr>
          <a:xfrm flipV="1">
            <a:off x="1835696" y="2657242"/>
            <a:ext cx="295232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V="1">
            <a:off x="1979712" y="2729250"/>
            <a:ext cx="288032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4860032" y="2513226"/>
            <a:ext cx="1595309" cy="34624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pt-BR" dirty="0" smtClean="0">
                <a:solidFill>
                  <a:schemeClr val="bg1"/>
                </a:solidFill>
              </a:rPr>
              <a:t>Polos opostos?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18779-BA5E-43FB-9130-C7B3B4A83769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904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261203"/>
            <a:ext cx="8424936" cy="4832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 autor apresentou a gestão da negociação sob a perspectiva das 4 funções da administração:</a:t>
            </a:r>
          </a:p>
          <a:p>
            <a:pPr>
              <a:defRPr/>
            </a:pPr>
            <a:endParaRPr lang="pt-BR" sz="2800" b="1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 Planejamento</a:t>
            </a:r>
          </a:p>
          <a:p>
            <a:pPr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2 Organização</a:t>
            </a:r>
          </a:p>
          <a:p>
            <a:pPr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3 Coordenação</a:t>
            </a:r>
          </a:p>
          <a:p>
            <a:pPr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4 Direção</a:t>
            </a:r>
          </a:p>
          <a:p>
            <a:pPr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5 Controle</a:t>
            </a:r>
          </a:p>
          <a:p>
            <a:pPr>
              <a:defRPr/>
            </a:pPr>
            <a:endParaRPr lang="pt-BR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11560" y="5517232"/>
            <a:ext cx="828092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tx1">
                    <a:lumMod val="10000"/>
                  </a:schemeClr>
                </a:solidFill>
              </a:rPr>
              <a:t>Com efeito, essa é uma das maneiras de abordarmos a temática, mas há muitas outras...</a:t>
            </a:r>
            <a:endParaRPr lang="pt-BR" sz="2000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851920" y="2746663"/>
            <a:ext cx="4968552" cy="255454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Além disso, lembrou:</a:t>
            </a:r>
          </a:p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1 as diversas disciplinas do curso que integram as habilidades do negociador, como as teorias da administração, a sociologia, a psicologia, entre outras</a:t>
            </a:r>
          </a:p>
          <a:p>
            <a:pPr algn="just"/>
            <a:r>
              <a:rPr lang="pt-BR" sz="2000" dirty="0" smtClean="0">
                <a:solidFill>
                  <a:schemeClr val="tx1"/>
                </a:solidFill>
              </a:rPr>
              <a:t>2 que a divisão é feita para fins didáticos, pois na prática elas ocorrem de maneira integrada e concomitante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11A1A-C996-4F82-B8E9-E22BD093F9DE}" type="datetime1">
              <a:rPr lang="pt-BR" smtClean="0"/>
              <a:t>12/07/16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700808"/>
            <a:ext cx="8424936" cy="37240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</a:p>
          <a:p>
            <a:pPr>
              <a:defRPr/>
            </a:pPr>
            <a:r>
              <a:rPr lang="pt-BR" sz="4000" b="1" u="sng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 Planejamento</a:t>
            </a:r>
          </a:p>
          <a:p>
            <a:pPr>
              <a:defRPr/>
            </a:pPr>
            <a:endParaRPr lang="pt-BR" sz="36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619672" y="3905761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000000"/>
                </a:solidFill>
              </a:rPr>
              <a:t>Z</a:t>
            </a:r>
            <a:r>
              <a:rPr lang="pt-BR" sz="3200" dirty="0" smtClean="0">
                <a:solidFill>
                  <a:srgbClr val="000000"/>
                </a:solidFill>
              </a:rPr>
              <a:t>one </a:t>
            </a:r>
            <a:r>
              <a:rPr lang="pt-BR" sz="3600" b="1" dirty="0" err="1" smtClean="0">
                <a:solidFill>
                  <a:srgbClr val="000000"/>
                </a:solidFill>
              </a:rPr>
              <a:t>O</a:t>
            </a:r>
            <a:r>
              <a:rPr lang="pt-BR" sz="3200" dirty="0" err="1" smtClean="0">
                <a:solidFill>
                  <a:srgbClr val="000000"/>
                </a:solidFill>
              </a:rPr>
              <a:t>f</a:t>
            </a:r>
            <a:r>
              <a:rPr lang="pt-BR" sz="3200" dirty="0" smtClean="0">
                <a:solidFill>
                  <a:srgbClr val="000000"/>
                </a:solidFill>
              </a:rPr>
              <a:t> </a:t>
            </a:r>
            <a:r>
              <a:rPr lang="pt-BR" sz="3600" b="1" dirty="0" err="1" smtClean="0">
                <a:solidFill>
                  <a:srgbClr val="000000"/>
                </a:solidFill>
              </a:rPr>
              <a:t>P</a:t>
            </a:r>
            <a:r>
              <a:rPr lang="pt-BR" sz="3200" dirty="0" err="1" smtClean="0">
                <a:solidFill>
                  <a:srgbClr val="000000"/>
                </a:solidFill>
              </a:rPr>
              <a:t>ossible</a:t>
            </a:r>
            <a:r>
              <a:rPr lang="pt-BR" sz="3200" dirty="0" smtClean="0">
                <a:solidFill>
                  <a:srgbClr val="000000"/>
                </a:solidFill>
              </a:rPr>
              <a:t> </a:t>
            </a:r>
            <a:r>
              <a:rPr lang="pt-BR" sz="3600" b="1" dirty="0" err="1" smtClean="0">
                <a:solidFill>
                  <a:srgbClr val="000000"/>
                </a:solidFill>
              </a:rPr>
              <a:t>A</a:t>
            </a:r>
            <a:r>
              <a:rPr lang="pt-BR" sz="3200" dirty="0" err="1" smtClean="0">
                <a:solidFill>
                  <a:srgbClr val="000000"/>
                </a:solidFill>
              </a:rPr>
              <a:t>greement</a:t>
            </a:r>
            <a:endParaRPr lang="pt-BR" sz="3200" dirty="0" smtClean="0">
              <a:solidFill>
                <a:srgbClr val="000000"/>
              </a:solidFill>
            </a:endParaRPr>
          </a:p>
          <a:p>
            <a:pPr algn="ctr"/>
            <a:r>
              <a:rPr lang="pt-BR" sz="4400" dirty="0" smtClean="0">
                <a:solidFill>
                  <a:srgbClr val="000000"/>
                </a:solidFill>
              </a:rPr>
              <a:t>ZOPA</a:t>
            </a:r>
            <a:endParaRPr lang="pt-BR" sz="4400" dirty="0">
              <a:solidFill>
                <a:srgbClr val="000000"/>
              </a:solidFill>
            </a:endParaRPr>
          </a:p>
        </p:txBody>
      </p:sp>
      <p:cxnSp>
        <p:nvCxnSpPr>
          <p:cNvPr id="7" name="Conector de seta reta 6"/>
          <p:cNvCxnSpPr/>
          <p:nvPr/>
        </p:nvCxnSpPr>
        <p:spPr>
          <a:xfrm flipV="1">
            <a:off x="4499992" y="2780928"/>
            <a:ext cx="1656184" cy="7200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3923928" y="3068960"/>
            <a:ext cx="1512168" cy="288032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6300192" y="2492896"/>
            <a:ext cx="200567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</a:rPr>
              <a:t>seu planejamento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436096" y="3212976"/>
            <a:ext cx="34419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</a:rPr>
              <a:t>saber do planejamento do outro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5221649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Negociar fora dos limites de ZOPA significa desconhecer um princípio básico em negociação. Por outro lado, pressupor ZOPA sem testar também representa um erro sério.</a:t>
            </a:r>
            <a:endParaRPr lang="pt-BR" sz="2000" b="1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D8B8F-53B3-47A8-A62B-553F5C0C7B99}" type="datetime1">
              <a:rPr lang="pt-BR" smtClean="0"/>
              <a:t>12/07/16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56792"/>
            <a:ext cx="6469538" cy="3672408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755576" y="5355213"/>
            <a:ext cx="7632848" cy="954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1400" dirty="0" smtClean="0">
                <a:solidFill>
                  <a:srgbClr val="000000"/>
                </a:solidFill>
              </a:rPr>
              <a:t>	O ponto de limite mínimo até onde X (Y) pode ceder corresponde ao ponto de limite máximo dos ganhos de Y (X). </a:t>
            </a:r>
          </a:p>
          <a:p>
            <a:pPr algn="just"/>
            <a:r>
              <a:rPr lang="pt-BR" sz="1400" dirty="0" smtClean="0">
                <a:solidFill>
                  <a:srgbClr val="000000"/>
                </a:solidFill>
              </a:rPr>
              <a:t>	Fora dos limites da ZOPA não haverá negociação, pois os custos incorridos por uma das partes farão com que “ela” opte por uma via alternativa.</a:t>
            </a:r>
            <a:endParaRPr lang="pt-BR" sz="1400" dirty="0">
              <a:solidFill>
                <a:srgbClr val="000000"/>
              </a:solidFill>
            </a:endParaRPr>
          </a:p>
        </p:txBody>
      </p:sp>
      <p:sp>
        <p:nvSpPr>
          <p:cNvPr id="4" name="Explosão 2 3"/>
          <p:cNvSpPr/>
          <p:nvPr/>
        </p:nvSpPr>
        <p:spPr>
          <a:xfrm>
            <a:off x="3203848" y="4365104"/>
            <a:ext cx="628648" cy="5715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xplosão 2 4"/>
          <p:cNvSpPr/>
          <p:nvPr/>
        </p:nvSpPr>
        <p:spPr>
          <a:xfrm>
            <a:off x="5508104" y="1772816"/>
            <a:ext cx="628648" cy="5715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A12296-C1B2-40BA-BBDE-6059B3015C3C}" type="datetime1">
              <a:rPr lang="pt-BR" smtClean="0"/>
              <a:t>12/07/16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2040</TotalTime>
  <Words>3217</Words>
  <Application>Microsoft Macintosh PowerPoint</Application>
  <PresentationFormat>On-screen Show (4:3)</PresentationFormat>
  <Paragraphs>381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Universidade Federal de Santa Catarina - UFSC  Programa Nacional de Formação em Administração – PNAP3 Curso de Administração Pública Disciplina: Negociação e Arbitragem  Professor Dr. Everton das Neves Gonçalves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Critérios para que um modelo de negociação possa ser julgado imparcialmente: - deve produzir um acordo sensato - deve ser eficaz e eficiente - deve aprimorar o relacionamento das partes (ou, no mínimo, não deve prejudicar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negociação</dc:title>
  <dc:creator>CSE</dc:creator>
  <cp:lastModifiedBy>dddd ddddd</cp:lastModifiedBy>
  <cp:revision>142</cp:revision>
  <dcterms:created xsi:type="dcterms:W3CDTF">2011-09-06T18:24:35Z</dcterms:created>
  <dcterms:modified xsi:type="dcterms:W3CDTF">2016-07-12T15:42:56Z</dcterms:modified>
</cp:coreProperties>
</file>